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9"/>
  </p:notesMasterIdLst>
  <p:sldIdLst>
    <p:sldId id="272" r:id="rId2"/>
    <p:sldId id="256" r:id="rId3"/>
    <p:sldId id="257" r:id="rId4"/>
    <p:sldId id="273"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14630400" cy="8229600"/>
  <p:notesSz cx="8229600" cy="14630400"/>
  <p:embeddedFontLst>
    <p:embeddedFont>
      <p:font typeface="Barlow Bold" panose="00000800000000000000" pitchFamily="2" charset="0"/>
      <p:bold r:id="rId20"/>
    </p:embeddedFont>
    <p:embeddedFont>
      <p:font typeface="Montserrat" panose="00000500000000000000" pitchFamily="2" charset="0"/>
      <p:regular r:id="rId21"/>
      <p:bold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1B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8" d="100"/>
          <a:sy n="88" d="100"/>
        </p:scale>
        <p:origin x="108"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2167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065EB-487B-1D8C-0DFD-2E5F724B10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523526-1109-90A9-CFC3-8715C86B88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8EF574-866A-235D-0973-7FAD858A2EC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0BB1A09-540A-5BAD-364D-EC0D2B799B7D}"/>
              </a:ext>
            </a:extLst>
          </p:cNvPr>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464557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6E3E89-A671-E404-6D42-2A3AA752E5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BDD7AC-F54B-2361-545F-9F245F5B4A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C4D0CB-7219-BD89-98DB-C9CA1AAFDF1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39F8FBC-0A1D-1FDF-BF04-0C4928705F0E}"/>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862836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C1B33"/>
        </a:solidFill>
        <a:effectLst/>
      </p:bgPr>
    </p:bg>
    <p:spTree>
      <p:nvGrpSpPr>
        <p:cNvPr id="1" name="">
          <a:extLst>
            <a:ext uri="{FF2B5EF4-FFF2-40B4-BE49-F238E27FC236}">
              <a16:creationId xmlns:a16="http://schemas.microsoft.com/office/drawing/2014/main" id="{FB890EC7-241C-2C9C-723E-BCC913A649C2}"/>
            </a:ext>
          </a:extLst>
        </p:cNvPr>
        <p:cNvGrpSpPr/>
        <p:nvPr/>
      </p:nvGrpSpPr>
      <p:grpSpPr>
        <a:xfrm>
          <a:off x="0" y="0"/>
          <a:ext cx="0" cy="0"/>
          <a:chOff x="0" y="0"/>
          <a:chExt cx="0" cy="0"/>
        </a:xfrm>
      </p:grpSpPr>
      <p:pic>
        <p:nvPicPr>
          <p:cNvPr id="14" name="Picture 13" descr="A blue background with white text and pink chain">
            <a:extLst>
              <a:ext uri="{FF2B5EF4-FFF2-40B4-BE49-F238E27FC236}">
                <a16:creationId xmlns:a16="http://schemas.microsoft.com/office/drawing/2014/main" id="{AF02C463-29DB-6191-CA07-E664D6E7201D}"/>
              </a:ext>
            </a:extLst>
          </p:cNvPr>
          <p:cNvPicPr>
            <a:picLocks noChangeAspect="1"/>
          </p:cNvPicPr>
          <p:nvPr/>
        </p:nvPicPr>
        <p:blipFill>
          <a:blip r:embed="rId3"/>
          <a:srcRect l="12549" t="41601" r="15612" b="39856"/>
          <a:stretch/>
        </p:blipFill>
        <p:spPr>
          <a:xfrm>
            <a:off x="4169228" y="1409879"/>
            <a:ext cx="5910943" cy="1525713"/>
          </a:xfrm>
          <a:prstGeom prst="rect">
            <a:avLst/>
          </a:prstGeom>
        </p:spPr>
      </p:pic>
      <p:sp>
        <p:nvSpPr>
          <p:cNvPr id="9" name="Shape 3">
            <a:extLst>
              <a:ext uri="{FF2B5EF4-FFF2-40B4-BE49-F238E27FC236}">
                <a16:creationId xmlns:a16="http://schemas.microsoft.com/office/drawing/2014/main" id="{F8E92FEB-EA95-FDB8-AC3D-79718F33DB9A}"/>
              </a:ext>
            </a:extLst>
          </p:cNvPr>
          <p:cNvSpPr/>
          <p:nvPr/>
        </p:nvSpPr>
        <p:spPr>
          <a:xfrm>
            <a:off x="3337515" y="3980573"/>
            <a:ext cx="1434139" cy="1489960"/>
          </a:xfrm>
          <a:prstGeom prst="roundRect">
            <a:avLst>
              <a:gd name="adj" fmla="val 26380043"/>
            </a:avLst>
          </a:prstGeom>
          <a:noFill/>
          <a:ln w="7620">
            <a:solidFill>
              <a:srgbClr val="FFFFFF"/>
            </a:solidFill>
            <a:prstDash val="solid"/>
          </a:ln>
        </p:spPr>
        <p:txBody>
          <a:bodyPr/>
          <a:lstStyle/>
          <a:p>
            <a:endParaRPr lang="en-US"/>
          </a:p>
        </p:txBody>
      </p:sp>
      <p:sp>
        <p:nvSpPr>
          <p:cNvPr id="10" name="Shape 3">
            <a:extLst>
              <a:ext uri="{FF2B5EF4-FFF2-40B4-BE49-F238E27FC236}">
                <a16:creationId xmlns:a16="http://schemas.microsoft.com/office/drawing/2014/main" id="{7AB3CC85-ECD4-3722-A31A-FF9675B79EC0}"/>
              </a:ext>
            </a:extLst>
          </p:cNvPr>
          <p:cNvSpPr/>
          <p:nvPr/>
        </p:nvSpPr>
        <p:spPr>
          <a:xfrm>
            <a:off x="5926690" y="3980573"/>
            <a:ext cx="1434139" cy="1489960"/>
          </a:xfrm>
          <a:prstGeom prst="roundRect">
            <a:avLst>
              <a:gd name="adj" fmla="val 26380043"/>
            </a:avLst>
          </a:prstGeom>
          <a:noFill/>
          <a:ln w="7620">
            <a:solidFill>
              <a:srgbClr val="FFFFFF"/>
            </a:solidFill>
            <a:prstDash val="solid"/>
          </a:ln>
        </p:spPr>
        <p:txBody>
          <a:bodyPr/>
          <a:lstStyle/>
          <a:p>
            <a:endParaRPr lang="en-US"/>
          </a:p>
        </p:txBody>
      </p:sp>
      <p:pic>
        <p:nvPicPr>
          <p:cNvPr id="23" name="Picture 2" descr="Shoval Benjer">
            <a:extLst>
              <a:ext uri="{FF2B5EF4-FFF2-40B4-BE49-F238E27FC236}">
                <a16:creationId xmlns:a16="http://schemas.microsoft.com/office/drawing/2014/main" id="{1D2C1553-25A0-ADFC-BE89-C17649A244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7534" y="4114800"/>
            <a:ext cx="1355733" cy="1355733"/>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16702FAF-0BF5-0AEF-73E5-2F58A71167B0}"/>
              </a:ext>
            </a:extLst>
          </p:cNvPr>
          <p:cNvSpPr txBox="1"/>
          <p:nvPr/>
        </p:nvSpPr>
        <p:spPr>
          <a:xfrm>
            <a:off x="777534" y="5626594"/>
            <a:ext cx="1434139" cy="307777"/>
          </a:xfrm>
          <a:prstGeom prst="rect">
            <a:avLst/>
          </a:prstGeom>
          <a:noFill/>
        </p:spPr>
        <p:txBody>
          <a:bodyPr wrap="square">
            <a:spAutoFit/>
          </a:bodyPr>
          <a:lstStyle/>
          <a:p>
            <a:r>
              <a:rPr lang="en-US" sz="1400" b="1" dirty="0">
                <a:solidFill>
                  <a:srgbClr val="EEEFF5"/>
                </a:solidFill>
                <a:latin typeface="Barlow Bold" pitchFamily="34" charset="0"/>
                <a:ea typeface="Barlow Bold" pitchFamily="34" charset="-122"/>
                <a:cs typeface="Barlow Bold" pitchFamily="34" charset="-120"/>
              </a:rPr>
              <a:t>Shoval Benjer</a:t>
            </a:r>
            <a:endParaRPr lang="en-US" sz="1400" dirty="0"/>
          </a:p>
        </p:txBody>
      </p:sp>
      <p:sp>
        <p:nvSpPr>
          <p:cNvPr id="26" name="TextBox 25">
            <a:extLst>
              <a:ext uri="{FF2B5EF4-FFF2-40B4-BE49-F238E27FC236}">
                <a16:creationId xmlns:a16="http://schemas.microsoft.com/office/drawing/2014/main" id="{28618213-F384-DE3B-A704-FB623A9415D3}"/>
              </a:ext>
            </a:extLst>
          </p:cNvPr>
          <p:cNvSpPr txBox="1"/>
          <p:nvPr/>
        </p:nvSpPr>
        <p:spPr>
          <a:xfrm>
            <a:off x="3352112" y="5677033"/>
            <a:ext cx="1434139" cy="307777"/>
          </a:xfrm>
          <a:prstGeom prst="rect">
            <a:avLst/>
          </a:prstGeom>
          <a:noFill/>
        </p:spPr>
        <p:txBody>
          <a:bodyPr wrap="square">
            <a:spAutoFit/>
          </a:bodyPr>
          <a:lstStyle/>
          <a:p>
            <a:r>
              <a:rPr lang="en-US" sz="1400" b="1" dirty="0">
                <a:solidFill>
                  <a:srgbClr val="EEEFF5"/>
                </a:solidFill>
                <a:latin typeface="Barlow Bold" pitchFamily="34" charset="0"/>
                <a:ea typeface="Barlow Bold" pitchFamily="34" charset="-122"/>
                <a:cs typeface="Barlow Bold" pitchFamily="34" charset="-120"/>
              </a:rPr>
              <a:t>Alon Berkovich</a:t>
            </a:r>
            <a:endParaRPr lang="en-US" sz="1400" dirty="0"/>
          </a:p>
        </p:txBody>
      </p:sp>
      <p:sp>
        <p:nvSpPr>
          <p:cNvPr id="27" name="TextBox 26">
            <a:extLst>
              <a:ext uri="{FF2B5EF4-FFF2-40B4-BE49-F238E27FC236}">
                <a16:creationId xmlns:a16="http://schemas.microsoft.com/office/drawing/2014/main" id="{AB411137-BC75-1BF1-E3AC-C03C4EABA74D}"/>
              </a:ext>
            </a:extLst>
          </p:cNvPr>
          <p:cNvSpPr txBox="1"/>
          <p:nvPr/>
        </p:nvSpPr>
        <p:spPr>
          <a:xfrm>
            <a:off x="6221371" y="5667804"/>
            <a:ext cx="1093829" cy="307777"/>
          </a:xfrm>
          <a:prstGeom prst="rect">
            <a:avLst/>
          </a:prstGeom>
          <a:noFill/>
        </p:spPr>
        <p:txBody>
          <a:bodyPr wrap="square">
            <a:spAutoFit/>
          </a:bodyPr>
          <a:lstStyle/>
          <a:p>
            <a:r>
              <a:rPr lang="en-US" sz="1400" b="1" dirty="0">
                <a:solidFill>
                  <a:srgbClr val="EEEFF5"/>
                </a:solidFill>
                <a:latin typeface="Barlow Bold" pitchFamily="34" charset="0"/>
                <a:ea typeface="Barlow Bold" pitchFamily="34" charset="-122"/>
                <a:cs typeface="Barlow Bold" pitchFamily="34" charset="-120"/>
              </a:rPr>
              <a:t>Adir Amar</a:t>
            </a:r>
            <a:endParaRPr lang="en-US" sz="1400" dirty="0"/>
          </a:p>
        </p:txBody>
      </p:sp>
      <p:sp>
        <p:nvSpPr>
          <p:cNvPr id="29" name="TextBox 28">
            <a:extLst>
              <a:ext uri="{FF2B5EF4-FFF2-40B4-BE49-F238E27FC236}">
                <a16:creationId xmlns:a16="http://schemas.microsoft.com/office/drawing/2014/main" id="{0FC80C5A-FCAF-3130-A6AC-F5EA7BD064D1}"/>
              </a:ext>
            </a:extLst>
          </p:cNvPr>
          <p:cNvSpPr txBox="1"/>
          <p:nvPr/>
        </p:nvSpPr>
        <p:spPr>
          <a:xfrm>
            <a:off x="819672" y="3310666"/>
            <a:ext cx="1197429" cy="419474"/>
          </a:xfrm>
          <a:prstGeom prst="rect">
            <a:avLst/>
          </a:prstGeom>
          <a:noFill/>
        </p:spPr>
        <p:txBody>
          <a:bodyPr wrap="square">
            <a:spAutoFit/>
          </a:bodyPr>
          <a:lstStyle/>
          <a:p>
            <a:pPr marL="0" indent="0">
              <a:lnSpc>
                <a:spcPts val="2800"/>
              </a:lnSpc>
              <a:buNone/>
            </a:pPr>
            <a:r>
              <a:rPr lang="en-US" sz="1800" b="1" dirty="0">
                <a:solidFill>
                  <a:srgbClr val="EEEFF5"/>
                </a:solidFill>
                <a:latin typeface="Barlow Bold" pitchFamily="34" charset="0"/>
                <a:ea typeface="Barlow Bold" pitchFamily="34" charset="-122"/>
                <a:cs typeface="Barlow Bold" pitchFamily="34" charset="-120"/>
              </a:rPr>
              <a:t>The Team</a:t>
            </a:r>
            <a:endParaRPr lang="en-US" sz="1800" dirty="0"/>
          </a:p>
        </p:txBody>
      </p:sp>
      <p:pic>
        <p:nvPicPr>
          <p:cNvPr id="1028" name="Picture 4" descr="Yair Even-Zohar">
            <a:extLst>
              <a:ext uri="{FF2B5EF4-FFF2-40B4-BE49-F238E27FC236}">
                <a16:creationId xmlns:a16="http://schemas.microsoft.com/office/drawing/2014/main" id="{E1823260-435C-D456-9257-50A3FDF7BE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03073" y="4036394"/>
            <a:ext cx="1434139" cy="1434139"/>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30" name="TextBox 29">
            <a:extLst>
              <a:ext uri="{FF2B5EF4-FFF2-40B4-BE49-F238E27FC236}">
                <a16:creationId xmlns:a16="http://schemas.microsoft.com/office/drawing/2014/main" id="{068CF83F-99E2-8E2A-456E-7BEF5F4418CD}"/>
              </a:ext>
            </a:extLst>
          </p:cNvPr>
          <p:cNvSpPr txBox="1"/>
          <p:nvPr/>
        </p:nvSpPr>
        <p:spPr>
          <a:xfrm>
            <a:off x="10167946" y="5867040"/>
            <a:ext cx="924325" cy="400238"/>
          </a:xfrm>
          <a:prstGeom prst="rect">
            <a:avLst/>
          </a:prstGeom>
          <a:noFill/>
        </p:spPr>
        <p:txBody>
          <a:bodyPr wrap="square">
            <a:spAutoFit/>
          </a:bodyPr>
          <a:lstStyle/>
          <a:p>
            <a:pPr marL="0" indent="0">
              <a:lnSpc>
                <a:spcPts val="2800"/>
              </a:lnSpc>
              <a:buNone/>
            </a:pPr>
            <a:r>
              <a:rPr lang="en-US" sz="1200" b="1" dirty="0">
                <a:solidFill>
                  <a:srgbClr val="EEEFF5"/>
                </a:solidFill>
                <a:latin typeface="Barlow Bold" pitchFamily="34" charset="0"/>
                <a:ea typeface="Barlow Bold" pitchFamily="34" charset="-122"/>
                <a:cs typeface="Barlow Bold" pitchFamily="34" charset="-120"/>
              </a:rPr>
              <a:t>Mentor</a:t>
            </a:r>
            <a:endParaRPr lang="en-US" sz="1200" dirty="0"/>
          </a:p>
        </p:txBody>
      </p:sp>
      <p:sp>
        <p:nvSpPr>
          <p:cNvPr id="31" name="TextBox 30">
            <a:extLst>
              <a:ext uri="{FF2B5EF4-FFF2-40B4-BE49-F238E27FC236}">
                <a16:creationId xmlns:a16="http://schemas.microsoft.com/office/drawing/2014/main" id="{15712C57-584E-DF94-6BBF-D373F3FF7800}"/>
              </a:ext>
            </a:extLst>
          </p:cNvPr>
          <p:cNvSpPr txBox="1"/>
          <p:nvPr/>
        </p:nvSpPr>
        <p:spPr>
          <a:xfrm>
            <a:off x="9692255" y="5563918"/>
            <a:ext cx="2249757" cy="419474"/>
          </a:xfrm>
          <a:prstGeom prst="rect">
            <a:avLst/>
          </a:prstGeom>
          <a:noFill/>
        </p:spPr>
        <p:txBody>
          <a:bodyPr wrap="square">
            <a:spAutoFit/>
          </a:bodyPr>
          <a:lstStyle/>
          <a:p>
            <a:pPr lvl="1">
              <a:lnSpc>
                <a:spcPts val="2800"/>
              </a:lnSpc>
            </a:pPr>
            <a:r>
              <a:rPr lang="en-US" sz="1400" b="1" dirty="0">
                <a:solidFill>
                  <a:srgbClr val="EEEFF5"/>
                </a:solidFill>
                <a:latin typeface="Barlow Bold" pitchFamily="34" charset="0"/>
              </a:rPr>
              <a:t>Dr. Yair Even Zohar</a:t>
            </a:r>
            <a:endParaRPr lang="en-US" sz="1400" dirty="0"/>
          </a:p>
        </p:txBody>
      </p:sp>
    </p:spTree>
    <p:extLst>
      <p:ext uri="{BB962C8B-B14F-4D97-AF65-F5344CB8AC3E}">
        <p14:creationId xmlns:p14="http://schemas.microsoft.com/office/powerpoint/2010/main" val="24422100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539597"/>
            <a:ext cx="600003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Key Objectives and KPIs</a:t>
            </a:r>
            <a:endParaRPr lang="en-US" sz="4450" dirty="0"/>
          </a:p>
        </p:txBody>
      </p:sp>
      <p:sp>
        <p:nvSpPr>
          <p:cNvPr id="4" name="Shape 1"/>
          <p:cNvSpPr/>
          <p:nvPr/>
        </p:nvSpPr>
        <p:spPr>
          <a:xfrm>
            <a:off x="6244709" y="2820948"/>
            <a:ext cx="379095" cy="379095"/>
          </a:xfrm>
          <a:prstGeom prst="roundRect">
            <a:avLst>
              <a:gd name="adj" fmla="val 51437"/>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5" name="Text 2"/>
          <p:cNvSpPr/>
          <p:nvPr/>
        </p:nvSpPr>
        <p:spPr>
          <a:xfrm>
            <a:off x="6840379" y="2820948"/>
            <a:ext cx="3045976"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Reduce Resolution Time</a:t>
            </a:r>
            <a:endParaRPr lang="en-US" sz="2200" dirty="0"/>
          </a:p>
        </p:txBody>
      </p:sp>
      <p:sp>
        <p:nvSpPr>
          <p:cNvPr id="6" name="Text 3"/>
          <p:cNvSpPr/>
          <p:nvPr/>
        </p:nvSpPr>
        <p:spPr>
          <a:xfrm>
            <a:off x="6840379" y="3307080"/>
            <a:ext cx="3109793"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Decrease average complaint resolution time by 40%, enhancing customer satisfaction through swift problem-solving.</a:t>
            </a:r>
            <a:endParaRPr lang="en-US" sz="1700" dirty="0"/>
          </a:p>
        </p:txBody>
      </p:sp>
      <p:sp>
        <p:nvSpPr>
          <p:cNvPr id="7" name="Shape 4"/>
          <p:cNvSpPr/>
          <p:nvPr/>
        </p:nvSpPr>
        <p:spPr>
          <a:xfrm>
            <a:off x="10166747" y="2820948"/>
            <a:ext cx="379095" cy="379095"/>
          </a:xfrm>
          <a:prstGeom prst="roundRect">
            <a:avLst>
              <a:gd name="adj" fmla="val 51437"/>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8" name="Text 5"/>
          <p:cNvSpPr/>
          <p:nvPr/>
        </p:nvSpPr>
        <p:spPr>
          <a:xfrm>
            <a:off x="10762417" y="2820948"/>
            <a:ext cx="3109793" cy="712470"/>
          </a:xfrm>
          <a:prstGeom prst="rect">
            <a:avLst/>
          </a:prstGeom>
          <a:noFill/>
          <a:ln/>
        </p:spPr>
        <p:txBody>
          <a:bodyPr wrap="squar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Improve First-Time Resolution</a:t>
            </a:r>
            <a:endParaRPr lang="en-US" sz="2200" dirty="0"/>
          </a:p>
        </p:txBody>
      </p:sp>
      <p:sp>
        <p:nvSpPr>
          <p:cNvPr id="9" name="Text 6"/>
          <p:cNvSpPr/>
          <p:nvPr/>
        </p:nvSpPr>
        <p:spPr>
          <a:xfrm>
            <a:off x="10762417" y="3663315"/>
            <a:ext cx="3109793"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Achieve a 90% first-time resolution rate, minimizing the need for follow-ups and escalations.</a:t>
            </a:r>
            <a:endParaRPr lang="en-US" sz="1700" dirty="0"/>
          </a:p>
        </p:txBody>
      </p:sp>
      <p:sp>
        <p:nvSpPr>
          <p:cNvPr id="10" name="Shape 7"/>
          <p:cNvSpPr/>
          <p:nvPr/>
        </p:nvSpPr>
        <p:spPr>
          <a:xfrm>
            <a:off x="6244709" y="5510451"/>
            <a:ext cx="379095" cy="379095"/>
          </a:xfrm>
          <a:prstGeom prst="roundRect">
            <a:avLst>
              <a:gd name="adj" fmla="val 51437"/>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11" name="Text 8"/>
          <p:cNvSpPr/>
          <p:nvPr/>
        </p:nvSpPr>
        <p:spPr>
          <a:xfrm>
            <a:off x="6840379" y="5510451"/>
            <a:ext cx="364450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Boost Customer Satisfaction</a:t>
            </a:r>
            <a:endParaRPr lang="en-US" sz="2200" dirty="0"/>
          </a:p>
        </p:txBody>
      </p:sp>
      <p:sp>
        <p:nvSpPr>
          <p:cNvPr id="12" name="Text 9"/>
          <p:cNvSpPr/>
          <p:nvPr/>
        </p:nvSpPr>
        <p:spPr>
          <a:xfrm>
            <a:off x="6840379" y="5996583"/>
            <a:ext cx="7031712"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Increase customer satisfaction ratings by 20% within six months of deployment, fostering loyalty and positive brand perception.</a:t>
            </a:r>
            <a:endParaRPr lang="en-US" sz="17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15909" y="1159907"/>
            <a:ext cx="7630477"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Core Functional Requirements</a:t>
            </a:r>
            <a:endParaRPr lang="en-US" sz="4450" dirty="0"/>
          </a:p>
        </p:txBody>
      </p:sp>
      <p:pic>
        <p:nvPicPr>
          <p:cNvPr id="4" name="Image 1" descr="preencoded.png"/>
          <p:cNvPicPr>
            <a:picLocks noChangeAspect="1"/>
          </p:cNvPicPr>
          <p:nvPr/>
        </p:nvPicPr>
        <p:blipFill>
          <a:blip r:embed="rId4"/>
          <a:stretch>
            <a:fillRect/>
          </a:stretch>
        </p:blipFill>
        <p:spPr>
          <a:xfrm>
            <a:off x="4415909" y="2197537"/>
            <a:ext cx="541615" cy="541615"/>
          </a:xfrm>
          <a:prstGeom prst="rect">
            <a:avLst/>
          </a:prstGeom>
        </p:spPr>
      </p:pic>
      <p:sp>
        <p:nvSpPr>
          <p:cNvPr id="5" name="Text 1"/>
          <p:cNvSpPr/>
          <p:nvPr/>
        </p:nvSpPr>
        <p:spPr>
          <a:xfrm>
            <a:off x="4415909" y="2955727"/>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User Authentication</a:t>
            </a:r>
            <a:endParaRPr lang="en-US" sz="2200" dirty="0"/>
          </a:p>
        </p:txBody>
      </p:sp>
      <p:sp>
        <p:nvSpPr>
          <p:cNvPr id="6" name="Text 2"/>
          <p:cNvSpPr/>
          <p:nvPr/>
        </p:nvSpPr>
        <p:spPr>
          <a:xfrm>
            <a:off x="4415909" y="3441859"/>
            <a:ext cx="4565571"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Implement secure login and role-based permissions for different user types.</a:t>
            </a:r>
            <a:endParaRPr lang="en-US" sz="1700" dirty="0"/>
          </a:p>
        </p:txBody>
      </p:sp>
      <p:pic>
        <p:nvPicPr>
          <p:cNvPr id="7" name="Image 2" descr="preencoded.png"/>
          <p:cNvPicPr>
            <a:picLocks noChangeAspect="1"/>
          </p:cNvPicPr>
          <p:nvPr/>
        </p:nvPicPr>
        <p:blipFill>
          <a:blip r:embed="rId5"/>
          <a:stretch>
            <a:fillRect/>
          </a:stretch>
        </p:blipFill>
        <p:spPr>
          <a:xfrm>
            <a:off x="9306401" y="2197537"/>
            <a:ext cx="541615" cy="541615"/>
          </a:xfrm>
          <a:prstGeom prst="rect">
            <a:avLst/>
          </a:prstGeom>
        </p:spPr>
      </p:pic>
      <p:sp>
        <p:nvSpPr>
          <p:cNvPr id="8" name="Text 3"/>
          <p:cNvSpPr/>
          <p:nvPr/>
        </p:nvSpPr>
        <p:spPr>
          <a:xfrm>
            <a:off x="9306401" y="2955727"/>
            <a:ext cx="3075027"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Complaint Classification</a:t>
            </a:r>
            <a:endParaRPr lang="en-US" sz="2200" dirty="0"/>
          </a:p>
        </p:txBody>
      </p:sp>
      <p:sp>
        <p:nvSpPr>
          <p:cNvPr id="9" name="Text 4"/>
          <p:cNvSpPr/>
          <p:nvPr/>
        </p:nvSpPr>
        <p:spPr>
          <a:xfrm>
            <a:off x="9306401" y="3441859"/>
            <a:ext cx="4565690"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Automatically categorize and prioritize complaints based on urgency and severity.</a:t>
            </a:r>
            <a:endParaRPr lang="en-US" sz="1700" dirty="0"/>
          </a:p>
        </p:txBody>
      </p:sp>
      <p:pic>
        <p:nvPicPr>
          <p:cNvPr id="10" name="Image 3" descr="preencoded.png"/>
          <p:cNvPicPr>
            <a:picLocks noChangeAspect="1"/>
          </p:cNvPicPr>
          <p:nvPr/>
        </p:nvPicPr>
        <p:blipFill>
          <a:blip r:embed="rId6"/>
          <a:stretch>
            <a:fillRect/>
          </a:stretch>
        </p:blipFill>
        <p:spPr>
          <a:xfrm>
            <a:off x="4415909" y="5131951"/>
            <a:ext cx="541615" cy="541615"/>
          </a:xfrm>
          <a:prstGeom prst="rect">
            <a:avLst/>
          </a:prstGeom>
        </p:spPr>
      </p:pic>
      <p:sp>
        <p:nvSpPr>
          <p:cNvPr id="11" name="Text 5"/>
          <p:cNvSpPr/>
          <p:nvPr/>
        </p:nvSpPr>
        <p:spPr>
          <a:xfrm>
            <a:off x="4415909" y="5890141"/>
            <a:ext cx="3635097"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Resolution Recommendation</a:t>
            </a:r>
            <a:endParaRPr lang="en-US" sz="2200" dirty="0"/>
          </a:p>
        </p:txBody>
      </p:sp>
      <p:sp>
        <p:nvSpPr>
          <p:cNvPr id="12" name="Text 6"/>
          <p:cNvSpPr/>
          <p:nvPr/>
        </p:nvSpPr>
        <p:spPr>
          <a:xfrm>
            <a:off x="4415909" y="6376273"/>
            <a:ext cx="4565571"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Develop an engine to suggest resolutions based on complaint type and policies.</a:t>
            </a:r>
            <a:endParaRPr lang="en-US" sz="1700" dirty="0"/>
          </a:p>
        </p:txBody>
      </p:sp>
      <p:pic>
        <p:nvPicPr>
          <p:cNvPr id="13" name="Image 4" descr="preencoded.png"/>
          <p:cNvPicPr>
            <a:picLocks noChangeAspect="1"/>
          </p:cNvPicPr>
          <p:nvPr/>
        </p:nvPicPr>
        <p:blipFill>
          <a:blip r:embed="rId7"/>
          <a:stretch>
            <a:fillRect/>
          </a:stretch>
        </p:blipFill>
        <p:spPr>
          <a:xfrm>
            <a:off x="9306401" y="5131951"/>
            <a:ext cx="541615" cy="541615"/>
          </a:xfrm>
          <a:prstGeom prst="rect">
            <a:avLst/>
          </a:prstGeom>
        </p:spPr>
      </p:pic>
      <p:sp>
        <p:nvSpPr>
          <p:cNvPr id="14" name="Text 7"/>
          <p:cNvSpPr/>
          <p:nvPr/>
        </p:nvSpPr>
        <p:spPr>
          <a:xfrm>
            <a:off x="9306401" y="5890141"/>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Complaint Tracking</a:t>
            </a:r>
            <a:endParaRPr lang="en-US" sz="2200" dirty="0"/>
          </a:p>
        </p:txBody>
      </p:sp>
      <p:sp>
        <p:nvSpPr>
          <p:cNvPr id="15" name="Text 8"/>
          <p:cNvSpPr/>
          <p:nvPr/>
        </p:nvSpPr>
        <p:spPr>
          <a:xfrm>
            <a:off x="9306401" y="6376273"/>
            <a:ext cx="456569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Provide a dashboard for users to monitor complaint status and progress.</a:t>
            </a:r>
            <a:endParaRPr lang="en-US" sz="17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58309" y="2063710"/>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Advanced Features</a:t>
            </a:r>
            <a:endParaRPr lang="en-US" sz="4450" dirty="0"/>
          </a:p>
        </p:txBody>
      </p:sp>
      <p:sp>
        <p:nvSpPr>
          <p:cNvPr id="3" name="Text 1"/>
          <p:cNvSpPr/>
          <p:nvPr/>
        </p:nvSpPr>
        <p:spPr>
          <a:xfrm>
            <a:off x="758309" y="3317915"/>
            <a:ext cx="370546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Proactive Issue Identification</a:t>
            </a:r>
            <a:endParaRPr lang="en-US" sz="2200" dirty="0"/>
          </a:p>
        </p:txBody>
      </p:sp>
      <p:sp>
        <p:nvSpPr>
          <p:cNvPr id="4" name="Text 2"/>
          <p:cNvSpPr/>
          <p:nvPr/>
        </p:nvSpPr>
        <p:spPr>
          <a:xfrm>
            <a:off x="758309" y="3890724"/>
            <a:ext cx="4018359"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Implement analytics to detect recurring complaint patterns and suggest system-level improvements, enabling businesses to address root causes proactively.</a:t>
            </a:r>
            <a:endParaRPr lang="en-US" sz="1700" dirty="0"/>
          </a:p>
        </p:txBody>
      </p:sp>
      <p:sp>
        <p:nvSpPr>
          <p:cNvPr id="5" name="Text 3"/>
          <p:cNvSpPr/>
          <p:nvPr/>
        </p:nvSpPr>
        <p:spPr>
          <a:xfrm>
            <a:off x="5312926" y="3317915"/>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Sentiment Analysis</a:t>
            </a:r>
            <a:endParaRPr lang="en-US" sz="2200" dirty="0"/>
          </a:p>
        </p:txBody>
      </p:sp>
      <p:sp>
        <p:nvSpPr>
          <p:cNvPr id="6" name="Text 4"/>
          <p:cNvSpPr/>
          <p:nvPr/>
        </p:nvSpPr>
        <p:spPr>
          <a:xfrm>
            <a:off x="5312926" y="3890724"/>
            <a:ext cx="4018359" cy="208026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Utilize NLP techniques to track shifts in customer sentiment from initial complaint to resolution, providing valuable insights into the effectiveness of the resolution process.</a:t>
            </a:r>
            <a:endParaRPr lang="en-US" sz="1700" dirty="0"/>
          </a:p>
        </p:txBody>
      </p:sp>
      <p:sp>
        <p:nvSpPr>
          <p:cNvPr id="7" name="Text 5"/>
          <p:cNvSpPr/>
          <p:nvPr/>
        </p:nvSpPr>
        <p:spPr>
          <a:xfrm>
            <a:off x="9867543" y="3317915"/>
            <a:ext cx="30362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Real-Time Collaboration</a:t>
            </a:r>
            <a:endParaRPr lang="en-US" sz="2200" dirty="0"/>
          </a:p>
        </p:txBody>
      </p:sp>
      <p:sp>
        <p:nvSpPr>
          <p:cNvPr id="8" name="Text 6"/>
          <p:cNvSpPr/>
          <p:nvPr/>
        </p:nvSpPr>
        <p:spPr>
          <a:xfrm>
            <a:off x="9867543" y="3890724"/>
            <a:ext cx="4018359"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Enable support agents to collaborate on complex or escalated complaints in real-time, ensuring quicker resolution of challenging issues.</a:t>
            </a:r>
            <a:endParaRPr lang="en-US" sz="17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3" name="Text 0"/>
          <p:cNvSpPr/>
          <p:nvPr/>
        </p:nvSpPr>
        <p:spPr>
          <a:xfrm>
            <a:off x="680918" y="535900"/>
            <a:ext cx="5180648" cy="639961"/>
          </a:xfrm>
          <a:prstGeom prst="rect">
            <a:avLst/>
          </a:prstGeom>
          <a:noFill/>
          <a:ln/>
        </p:spPr>
        <p:txBody>
          <a:bodyPr wrap="none" lIns="0" tIns="0" rIns="0" bIns="0" rtlCol="0" anchor="t"/>
          <a:lstStyle/>
          <a:p>
            <a:pPr marL="0" indent="0">
              <a:lnSpc>
                <a:spcPts val="5000"/>
              </a:lnSpc>
              <a:buNone/>
            </a:pPr>
            <a:r>
              <a:rPr lang="en-US" sz="4000" b="1" dirty="0">
                <a:solidFill>
                  <a:srgbClr val="9998FF"/>
                </a:solidFill>
                <a:latin typeface="Barlow Bold" pitchFamily="34" charset="0"/>
                <a:ea typeface="Barlow Bold" pitchFamily="34" charset="-122"/>
                <a:cs typeface="Barlow Bold" pitchFamily="34" charset="-120"/>
              </a:rPr>
              <a:t>Technical Architecture</a:t>
            </a:r>
            <a:endParaRPr lang="en-US" sz="4000" dirty="0"/>
          </a:p>
        </p:txBody>
      </p:sp>
      <p:pic>
        <p:nvPicPr>
          <p:cNvPr id="4" name="Image 1" descr="preencoded.png"/>
          <p:cNvPicPr>
            <a:picLocks noChangeAspect="1"/>
          </p:cNvPicPr>
          <p:nvPr/>
        </p:nvPicPr>
        <p:blipFill>
          <a:blip r:embed="rId4"/>
          <a:stretch>
            <a:fillRect/>
          </a:stretch>
        </p:blipFill>
        <p:spPr>
          <a:xfrm>
            <a:off x="680918" y="1467683"/>
            <a:ext cx="972741" cy="1556504"/>
          </a:xfrm>
          <a:prstGeom prst="rect">
            <a:avLst/>
          </a:prstGeom>
        </p:spPr>
      </p:pic>
      <p:sp>
        <p:nvSpPr>
          <p:cNvPr id="5" name="Text 1"/>
          <p:cNvSpPr/>
          <p:nvPr/>
        </p:nvSpPr>
        <p:spPr>
          <a:xfrm>
            <a:off x="1945481" y="1662232"/>
            <a:ext cx="2628543" cy="319921"/>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Modular System Design</a:t>
            </a:r>
            <a:endParaRPr lang="en-US" sz="2000" dirty="0"/>
          </a:p>
        </p:txBody>
      </p:sp>
      <p:sp>
        <p:nvSpPr>
          <p:cNvPr id="6" name="Text 2"/>
          <p:cNvSpPr/>
          <p:nvPr/>
        </p:nvSpPr>
        <p:spPr>
          <a:xfrm>
            <a:off x="1945481" y="2098834"/>
            <a:ext cx="8346400" cy="622459"/>
          </a:xfrm>
          <a:prstGeom prst="rect">
            <a:avLst/>
          </a:prstGeom>
          <a:noFill/>
          <a:ln/>
        </p:spPr>
        <p:txBody>
          <a:bodyPr wrap="squar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Implement a flexible, scalable architecture with independent components for complaint submission, resolution engine, and notification system.</a:t>
            </a:r>
            <a:endParaRPr lang="en-US" sz="1500" dirty="0"/>
          </a:p>
        </p:txBody>
      </p:sp>
      <p:pic>
        <p:nvPicPr>
          <p:cNvPr id="7" name="Image 2" descr="preencoded.png"/>
          <p:cNvPicPr>
            <a:picLocks noChangeAspect="1"/>
          </p:cNvPicPr>
          <p:nvPr/>
        </p:nvPicPr>
        <p:blipFill>
          <a:blip r:embed="rId5"/>
          <a:stretch>
            <a:fillRect/>
          </a:stretch>
        </p:blipFill>
        <p:spPr>
          <a:xfrm>
            <a:off x="680918" y="3024188"/>
            <a:ext cx="972741" cy="1556504"/>
          </a:xfrm>
          <a:prstGeom prst="rect">
            <a:avLst/>
          </a:prstGeom>
        </p:spPr>
      </p:pic>
      <p:sp>
        <p:nvSpPr>
          <p:cNvPr id="8" name="Text 3"/>
          <p:cNvSpPr/>
          <p:nvPr/>
        </p:nvSpPr>
        <p:spPr>
          <a:xfrm>
            <a:off x="1945481" y="3218736"/>
            <a:ext cx="3115747" cy="319921"/>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Cloud-Based Infrastructure</a:t>
            </a:r>
            <a:endParaRPr lang="en-US" sz="2000" dirty="0"/>
          </a:p>
        </p:txBody>
      </p:sp>
      <p:sp>
        <p:nvSpPr>
          <p:cNvPr id="9" name="Text 4"/>
          <p:cNvSpPr/>
          <p:nvPr/>
        </p:nvSpPr>
        <p:spPr>
          <a:xfrm>
            <a:off x="1945481" y="3655338"/>
            <a:ext cx="8346400" cy="622459"/>
          </a:xfrm>
          <a:prstGeom prst="rect">
            <a:avLst/>
          </a:prstGeom>
          <a:noFill/>
          <a:ln/>
        </p:spPr>
        <p:txBody>
          <a:bodyPr wrap="squar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Utilize AWS for cost-effective, scalable services with strong NLP tools and GDPR compliance. Alternate option: Google Cloud for excellent AI capabilities.</a:t>
            </a:r>
            <a:endParaRPr lang="en-US" sz="1500" dirty="0"/>
          </a:p>
        </p:txBody>
      </p:sp>
      <p:pic>
        <p:nvPicPr>
          <p:cNvPr id="10" name="Image 3" descr="preencoded.png"/>
          <p:cNvPicPr>
            <a:picLocks noChangeAspect="1"/>
          </p:cNvPicPr>
          <p:nvPr/>
        </p:nvPicPr>
        <p:blipFill>
          <a:blip r:embed="rId6"/>
          <a:stretch>
            <a:fillRect/>
          </a:stretch>
        </p:blipFill>
        <p:spPr>
          <a:xfrm>
            <a:off x="680918" y="4580692"/>
            <a:ext cx="972741" cy="1556504"/>
          </a:xfrm>
          <a:prstGeom prst="rect">
            <a:avLst/>
          </a:prstGeom>
        </p:spPr>
      </p:pic>
      <p:sp>
        <p:nvSpPr>
          <p:cNvPr id="11" name="Text 5"/>
          <p:cNvSpPr/>
          <p:nvPr/>
        </p:nvSpPr>
        <p:spPr>
          <a:xfrm>
            <a:off x="1945481" y="4775240"/>
            <a:ext cx="2570202" cy="319921"/>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Database and Backend</a:t>
            </a:r>
            <a:endParaRPr lang="en-US" sz="2000" dirty="0"/>
          </a:p>
        </p:txBody>
      </p:sp>
      <p:sp>
        <p:nvSpPr>
          <p:cNvPr id="12" name="Text 6"/>
          <p:cNvSpPr/>
          <p:nvPr/>
        </p:nvSpPr>
        <p:spPr>
          <a:xfrm>
            <a:off x="1945481" y="5211842"/>
            <a:ext cx="8346400" cy="622459"/>
          </a:xfrm>
          <a:prstGeom prst="rect">
            <a:avLst/>
          </a:prstGeom>
          <a:noFill/>
          <a:ln/>
        </p:spPr>
        <p:txBody>
          <a:bodyPr wrap="squar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Use PostgreSQL for structured data handling and Flask for a lightweight, modular backend framework supporting RESTful API development.</a:t>
            </a:r>
            <a:endParaRPr lang="en-US" sz="1500" dirty="0"/>
          </a:p>
        </p:txBody>
      </p:sp>
      <p:pic>
        <p:nvPicPr>
          <p:cNvPr id="13" name="Image 4" descr="preencoded.png"/>
          <p:cNvPicPr>
            <a:picLocks noChangeAspect="1"/>
          </p:cNvPicPr>
          <p:nvPr/>
        </p:nvPicPr>
        <p:blipFill>
          <a:blip r:embed="rId7"/>
          <a:stretch>
            <a:fillRect/>
          </a:stretch>
        </p:blipFill>
        <p:spPr>
          <a:xfrm>
            <a:off x="680918" y="6137196"/>
            <a:ext cx="972741" cy="1556504"/>
          </a:xfrm>
          <a:prstGeom prst="rect">
            <a:avLst/>
          </a:prstGeom>
        </p:spPr>
      </p:pic>
      <p:sp>
        <p:nvSpPr>
          <p:cNvPr id="14" name="Text 7"/>
          <p:cNvSpPr/>
          <p:nvPr/>
        </p:nvSpPr>
        <p:spPr>
          <a:xfrm>
            <a:off x="1945481" y="6331744"/>
            <a:ext cx="2914412" cy="319921"/>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Version Control and CI/CD</a:t>
            </a:r>
            <a:endParaRPr lang="en-US" sz="2000" dirty="0"/>
          </a:p>
        </p:txBody>
      </p:sp>
      <p:sp>
        <p:nvSpPr>
          <p:cNvPr id="15" name="Text 8"/>
          <p:cNvSpPr/>
          <p:nvPr/>
        </p:nvSpPr>
        <p:spPr>
          <a:xfrm>
            <a:off x="1945481" y="6768346"/>
            <a:ext cx="8346400" cy="622459"/>
          </a:xfrm>
          <a:prstGeom prst="rect">
            <a:avLst/>
          </a:prstGeom>
          <a:noFill/>
          <a:ln/>
        </p:spPr>
        <p:txBody>
          <a:bodyPr wrap="squar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Implement GitHub for familiar collaboration tools and seamless integration with CI/CD workflows via GitHub Actions.</a:t>
            </a:r>
            <a:endParaRPr lang="en-US" sz="15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3450312"/>
            <a:ext cx="9144595"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Regulatory Compliance and Security</a:t>
            </a:r>
            <a:endParaRPr lang="en-US" sz="4450" dirty="0"/>
          </a:p>
        </p:txBody>
      </p:sp>
      <p:sp>
        <p:nvSpPr>
          <p:cNvPr id="4" name="Shape 1"/>
          <p:cNvSpPr/>
          <p:nvPr/>
        </p:nvSpPr>
        <p:spPr>
          <a:xfrm>
            <a:off x="758309" y="4487942"/>
            <a:ext cx="4226838" cy="2999542"/>
          </a:xfrm>
          <a:prstGeom prst="roundRect">
            <a:avLst>
              <a:gd name="adj" fmla="val 6501"/>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5" name="Text 2"/>
          <p:cNvSpPr/>
          <p:nvPr/>
        </p:nvSpPr>
        <p:spPr>
          <a:xfrm>
            <a:off x="974884" y="4704517"/>
            <a:ext cx="3273981"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Algorithmic Transparency</a:t>
            </a:r>
            <a:endParaRPr lang="en-US" sz="2200" dirty="0"/>
          </a:p>
        </p:txBody>
      </p:sp>
      <p:sp>
        <p:nvSpPr>
          <p:cNvPr id="6" name="Text 3"/>
          <p:cNvSpPr/>
          <p:nvPr/>
        </p:nvSpPr>
        <p:spPr>
          <a:xfrm>
            <a:off x="974884" y="5190649"/>
            <a:ext cx="3793688" cy="208026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Conduct regular audits of AI algorithms, implement explainable AI models, and provide clear disclosures about AI decision-making processes to enhance user trust.</a:t>
            </a:r>
            <a:endParaRPr lang="en-US" sz="1700" dirty="0"/>
          </a:p>
        </p:txBody>
      </p:sp>
      <p:sp>
        <p:nvSpPr>
          <p:cNvPr id="7" name="Shape 4"/>
          <p:cNvSpPr/>
          <p:nvPr/>
        </p:nvSpPr>
        <p:spPr>
          <a:xfrm>
            <a:off x="5201722" y="4487942"/>
            <a:ext cx="4226838" cy="2999542"/>
          </a:xfrm>
          <a:prstGeom prst="roundRect">
            <a:avLst>
              <a:gd name="adj" fmla="val 6501"/>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8" name="Text 5"/>
          <p:cNvSpPr/>
          <p:nvPr/>
        </p:nvSpPr>
        <p:spPr>
          <a:xfrm>
            <a:off x="5418296" y="4704517"/>
            <a:ext cx="322290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Data Privacy and Security</a:t>
            </a:r>
            <a:endParaRPr lang="en-US" sz="2200" dirty="0"/>
          </a:p>
        </p:txBody>
      </p:sp>
      <p:sp>
        <p:nvSpPr>
          <p:cNvPr id="9" name="Text 6"/>
          <p:cNvSpPr/>
          <p:nvPr/>
        </p:nvSpPr>
        <p:spPr>
          <a:xfrm>
            <a:off x="5418296" y="5190649"/>
            <a:ext cx="3793688"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Implement AES-256 encryption for data at rest, TLS 1.3 for secure transmission, and role-based access control. Ensure compliance with GDPR and HIPAA standards.</a:t>
            </a:r>
            <a:endParaRPr lang="en-US" sz="1700" dirty="0"/>
          </a:p>
        </p:txBody>
      </p:sp>
      <p:sp>
        <p:nvSpPr>
          <p:cNvPr id="10" name="Shape 7"/>
          <p:cNvSpPr/>
          <p:nvPr/>
        </p:nvSpPr>
        <p:spPr>
          <a:xfrm>
            <a:off x="9645134" y="4487942"/>
            <a:ext cx="4226838" cy="2999542"/>
          </a:xfrm>
          <a:prstGeom prst="roundRect">
            <a:avLst>
              <a:gd name="adj" fmla="val 6501"/>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11" name="Text 8"/>
          <p:cNvSpPr/>
          <p:nvPr/>
        </p:nvSpPr>
        <p:spPr>
          <a:xfrm>
            <a:off x="9861709" y="4704517"/>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Ethical AI Practices</a:t>
            </a:r>
            <a:endParaRPr lang="en-US" sz="2200" dirty="0"/>
          </a:p>
        </p:txBody>
      </p:sp>
      <p:sp>
        <p:nvSpPr>
          <p:cNvPr id="12" name="Text 9"/>
          <p:cNvSpPr/>
          <p:nvPr/>
        </p:nvSpPr>
        <p:spPr>
          <a:xfrm>
            <a:off x="9861709" y="5190649"/>
            <a:ext cx="3793688"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Design algorithms prioritizing equity and fairness in complaint handling, incorporating feedback loops to refine decision-making processes continuously.</a:t>
            </a:r>
            <a:endParaRPr lang="en-US" sz="17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66261" y="445532"/>
            <a:ext cx="4258389" cy="532328"/>
          </a:xfrm>
          <a:prstGeom prst="rect">
            <a:avLst/>
          </a:prstGeom>
          <a:noFill/>
          <a:ln/>
        </p:spPr>
        <p:txBody>
          <a:bodyPr wrap="none" lIns="0" tIns="0" rIns="0" bIns="0" rtlCol="0" anchor="t"/>
          <a:lstStyle/>
          <a:p>
            <a:pPr marL="0" indent="0">
              <a:lnSpc>
                <a:spcPts val="4150"/>
              </a:lnSpc>
              <a:buNone/>
            </a:pPr>
            <a:r>
              <a:rPr lang="en-US" sz="3350" b="1" dirty="0">
                <a:solidFill>
                  <a:srgbClr val="9998FF"/>
                </a:solidFill>
                <a:latin typeface="Barlow Bold" pitchFamily="34" charset="0"/>
                <a:ea typeface="Barlow Bold" pitchFamily="34" charset="-122"/>
                <a:cs typeface="Barlow Bold" pitchFamily="34" charset="-120"/>
              </a:rPr>
              <a:t>Project Timeline</a:t>
            </a:r>
            <a:endParaRPr lang="en-US" sz="3350" dirty="0"/>
          </a:p>
        </p:txBody>
      </p:sp>
      <p:sp>
        <p:nvSpPr>
          <p:cNvPr id="3" name="Shape 1"/>
          <p:cNvSpPr/>
          <p:nvPr/>
        </p:nvSpPr>
        <p:spPr>
          <a:xfrm>
            <a:off x="797481" y="1301472"/>
            <a:ext cx="22860" cy="6482596"/>
          </a:xfrm>
          <a:prstGeom prst="roundRect">
            <a:avLst>
              <a:gd name="adj" fmla="val 637096"/>
            </a:avLst>
          </a:prstGeom>
          <a:solidFill>
            <a:srgbClr val="60646A"/>
          </a:solidFill>
          <a:ln/>
        </p:spPr>
        <p:txBody>
          <a:bodyPr/>
          <a:lstStyle/>
          <a:p>
            <a:endParaRPr lang="en-US"/>
          </a:p>
        </p:txBody>
      </p:sp>
      <p:sp>
        <p:nvSpPr>
          <p:cNvPr id="4" name="Shape 2"/>
          <p:cNvSpPr/>
          <p:nvPr/>
        </p:nvSpPr>
        <p:spPr>
          <a:xfrm>
            <a:off x="968097" y="1654135"/>
            <a:ext cx="566261" cy="22860"/>
          </a:xfrm>
          <a:prstGeom prst="roundRect">
            <a:avLst>
              <a:gd name="adj" fmla="val 637096"/>
            </a:avLst>
          </a:prstGeom>
          <a:solidFill>
            <a:srgbClr val="60646A"/>
          </a:solidFill>
          <a:ln/>
        </p:spPr>
        <p:txBody>
          <a:bodyPr/>
          <a:lstStyle/>
          <a:p>
            <a:endParaRPr lang="en-US"/>
          </a:p>
        </p:txBody>
      </p:sp>
      <p:sp>
        <p:nvSpPr>
          <p:cNvPr id="5" name="Shape 3"/>
          <p:cNvSpPr/>
          <p:nvPr/>
        </p:nvSpPr>
        <p:spPr>
          <a:xfrm>
            <a:off x="626864" y="1483519"/>
            <a:ext cx="364093" cy="364093"/>
          </a:xfrm>
          <a:prstGeom prst="roundRect">
            <a:avLst>
              <a:gd name="adj" fmla="val 40001"/>
            </a:avLst>
          </a:prstGeom>
          <a:solidFill>
            <a:srgbClr val="282C32"/>
          </a:solidFill>
          <a:ln/>
          <a:effectLst>
            <a:outerShdw blurRad="39370" dist="19050" dir="13500000" algn="bl" rotWithShape="0">
              <a:srgbClr val="FFFFFF">
                <a:alpha val="10000"/>
              </a:srgbClr>
            </a:outerShdw>
          </a:effectLst>
        </p:spPr>
        <p:txBody>
          <a:bodyPr/>
          <a:lstStyle/>
          <a:p>
            <a:endParaRPr lang="en-US"/>
          </a:p>
        </p:txBody>
      </p:sp>
      <p:sp>
        <p:nvSpPr>
          <p:cNvPr id="6" name="Text 4"/>
          <p:cNvSpPr/>
          <p:nvPr/>
        </p:nvSpPr>
        <p:spPr>
          <a:xfrm>
            <a:off x="763667" y="1537811"/>
            <a:ext cx="90488" cy="255508"/>
          </a:xfrm>
          <a:prstGeom prst="rect">
            <a:avLst/>
          </a:prstGeom>
          <a:noFill/>
          <a:ln/>
        </p:spPr>
        <p:txBody>
          <a:bodyPr wrap="none" lIns="0" tIns="0" rIns="0" bIns="0" rtlCol="0" anchor="t"/>
          <a:lstStyle/>
          <a:p>
            <a:pPr marL="0" indent="0" algn="ctr">
              <a:lnSpc>
                <a:spcPts val="2000"/>
              </a:lnSpc>
              <a:buNone/>
            </a:pPr>
            <a:r>
              <a:rPr lang="en-US" sz="2000" b="1" dirty="0">
                <a:solidFill>
                  <a:srgbClr val="EEEFF5"/>
                </a:solidFill>
                <a:latin typeface="Barlow Bold" pitchFamily="34" charset="0"/>
                <a:ea typeface="Barlow Bold" pitchFamily="34" charset="-122"/>
                <a:cs typeface="Barlow Bold" pitchFamily="34" charset="-120"/>
              </a:rPr>
              <a:t>1</a:t>
            </a:r>
            <a:endParaRPr lang="en-US" sz="2000" dirty="0"/>
          </a:p>
        </p:txBody>
      </p:sp>
      <p:sp>
        <p:nvSpPr>
          <p:cNvPr id="7" name="Text 5"/>
          <p:cNvSpPr/>
          <p:nvPr/>
        </p:nvSpPr>
        <p:spPr>
          <a:xfrm>
            <a:off x="1698903" y="1463278"/>
            <a:ext cx="3150989" cy="266105"/>
          </a:xfrm>
          <a:prstGeom prst="rect">
            <a:avLst/>
          </a:prstGeom>
          <a:noFill/>
          <a:ln/>
        </p:spPr>
        <p:txBody>
          <a:bodyPr wrap="none" lIns="0" tIns="0" rIns="0" bIns="0" rtlCol="0" anchor="t"/>
          <a:lstStyle/>
          <a:p>
            <a:pPr marL="0" indent="0" algn="l">
              <a:lnSpc>
                <a:spcPts val="2050"/>
              </a:lnSpc>
              <a:buNone/>
            </a:pPr>
            <a:r>
              <a:rPr lang="en-US" sz="1650" b="1" dirty="0">
                <a:solidFill>
                  <a:srgbClr val="EEEFF5"/>
                </a:solidFill>
                <a:latin typeface="Barlow Bold" pitchFamily="34" charset="0"/>
                <a:ea typeface="Barlow Bold" pitchFamily="34" charset="-122"/>
                <a:cs typeface="Barlow Bold" pitchFamily="34" charset="-120"/>
              </a:rPr>
              <a:t>Platform Architecture and Design</a:t>
            </a:r>
            <a:endParaRPr lang="en-US" sz="1650" dirty="0"/>
          </a:p>
        </p:txBody>
      </p:sp>
      <p:sp>
        <p:nvSpPr>
          <p:cNvPr id="8" name="Text 6"/>
          <p:cNvSpPr/>
          <p:nvPr/>
        </p:nvSpPr>
        <p:spPr>
          <a:xfrm>
            <a:off x="1698903" y="1826419"/>
            <a:ext cx="12365236" cy="258842"/>
          </a:xfrm>
          <a:prstGeom prst="rect">
            <a:avLst/>
          </a:prstGeom>
          <a:noFill/>
          <a:ln/>
        </p:spPr>
        <p:txBody>
          <a:bodyPr wrap="none" lIns="0" tIns="0" rIns="0" bIns="0" rtlCol="0" anchor="t"/>
          <a:lstStyle/>
          <a:p>
            <a:pPr marL="0" indent="0" algn="l">
              <a:lnSpc>
                <a:spcPts val="2000"/>
              </a:lnSpc>
              <a:buNone/>
            </a:pPr>
            <a:r>
              <a:rPr lang="en-US" sz="1250" dirty="0">
                <a:solidFill>
                  <a:srgbClr val="EEEFF5"/>
                </a:solidFill>
                <a:latin typeface="Montserrat" pitchFamily="34" charset="0"/>
                <a:ea typeface="Montserrat" pitchFamily="34" charset="-122"/>
                <a:cs typeface="Montserrat" pitchFamily="34" charset="-120"/>
              </a:rPr>
              <a:t>November 10, 2024 – December 22, 2024</a:t>
            </a:r>
            <a:endParaRPr lang="en-US" sz="1250" dirty="0"/>
          </a:p>
        </p:txBody>
      </p:sp>
      <p:sp>
        <p:nvSpPr>
          <p:cNvPr id="9" name="Shape 7"/>
          <p:cNvSpPr/>
          <p:nvPr/>
        </p:nvSpPr>
        <p:spPr>
          <a:xfrm>
            <a:off x="968097" y="2761536"/>
            <a:ext cx="566261" cy="22860"/>
          </a:xfrm>
          <a:prstGeom prst="roundRect">
            <a:avLst>
              <a:gd name="adj" fmla="val 637096"/>
            </a:avLst>
          </a:prstGeom>
          <a:solidFill>
            <a:srgbClr val="60646A"/>
          </a:solidFill>
          <a:ln/>
        </p:spPr>
        <p:txBody>
          <a:bodyPr/>
          <a:lstStyle/>
          <a:p>
            <a:endParaRPr lang="en-US"/>
          </a:p>
        </p:txBody>
      </p:sp>
      <p:sp>
        <p:nvSpPr>
          <p:cNvPr id="10" name="Shape 8"/>
          <p:cNvSpPr/>
          <p:nvPr/>
        </p:nvSpPr>
        <p:spPr>
          <a:xfrm>
            <a:off x="626864" y="2590919"/>
            <a:ext cx="364093" cy="364093"/>
          </a:xfrm>
          <a:prstGeom prst="roundRect">
            <a:avLst>
              <a:gd name="adj" fmla="val 40001"/>
            </a:avLst>
          </a:prstGeom>
          <a:solidFill>
            <a:srgbClr val="282C32"/>
          </a:solidFill>
          <a:ln/>
          <a:effectLst>
            <a:outerShdw blurRad="39370" dist="19050" dir="13500000" algn="bl" rotWithShape="0">
              <a:srgbClr val="FFFFFF">
                <a:alpha val="10000"/>
              </a:srgbClr>
            </a:outerShdw>
          </a:effectLst>
        </p:spPr>
        <p:txBody>
          <a:bodyPr/>
          <a:lstStyle/>
          <a:p>
            <a:endParaRPr lang="en-US"/>
          </a:p>
        </p:txBody>
      </p:sp>
      <p:sp>
        <p:nvSpPr>
          <p:cNvPr id="11" name="Text 9"/>
          <p:cNvSpPr/>
          <p:nvPr/>
        </p:nvSpPr>
        <p:spPr>
          <a:xfrm>
            <a:off x="737354" y="2645212"/>
            <a:ext cx="143113" cy="255508"/>
          </a:xfrm>
          <a:prstGeom prst="rect">
            <a:avLst/>
          </a:prstGeom>
          <a:noFill/>
          <a:ln/>
        </p:spPr>
        <p:txBody>
          <a:bodyPr wrap="none" lIns="0" tIns="0" rIns="0" bIns="0" rtlCol="0" anchor="t"/>
          <a:lstStyle/>
          <a:p>
            <a:pPr marL="0" indent="0" algn="ctr">
              <a:lnSpc>
                <a:spcPts val="2000"/>
              </a:lnSpc>
              <a:buNone/>
            </a:pPr>
            <a:r>
              <a:rPr lang="en-US" sz="2000" b="1" dirty="0">
                <a:solidFill>
                  <a:srgbClr val="EEEFF5"/>
                </a:solidFill>
                <a:latin typeface="Barlow Bold" pitchFamily="34" charset="0"/>
                <a:ea typeface="Barlow Bold" pitchFamily="34" charset="-122"/>
                <a:cs typeface="Barlow Bold" pitchFamily="34" charset="-120"/>
              </a:rPr>
              <a:t>2</a:t>
            </a:r>
            <a:endParaRPr lang="en-US" sz="2000" dirty="0"/>
          </a:p>
        </p:txBody>
      </p:sp>
      <p:sp>
        <p:nvSpPr>
          <p:cNvPr id="12" name="Text 10"/>
          <p:cNvSpPr/>
          <p:nvPr/>
        </p:nvSpPr>
        <p:spPr>
          <a:xfrm>
            <a:off x="1698903" y="2570678"/>
            <a:ext cx="3090862" cy="266105"/>
          </a:xfrm>
          <a:prstGeom prst="rect">
            <a:avLst/>
          </a:prstGeom>
          <a:noFill/>
          <a:ln/>
        </p:spPr>
        <p:txBody>
          <a:bodyPr wrap="none" lIns="0" tIns="0" rIns="0" bIns="0" rtlCol="0" anchor="t"/>
          <a:lstStyle/>
          <a:p>
            <a:pPr marL="0" indent="0" algn="l">
              <a:lnSpc>
                <a:spcPts val="2050"/>
              </a:lnSpc>
              <a:buNone/>
            </a:pPr>
            <a:r>
              <a:rPr lang="en-US" sz="1650" b="1" dirty="0">
                <a:solidFill>
                  <a:srgbClr val="EEEFF5"/>
                </a:solidFill>
                <a:latin typeface="Barlow Bold" pitchFamily="34" charset="0"/>
                <a:ea typeface="Barlow Bold" pitchFamily="34" charset="-122"/>
                <a:cs typeface="Barlow Bold" pitchFamily="34" charset="-120"/>
              </a:rPr>
              <a:t>Develop Core Automated System</a:t>
            </a:r>
            <a:endParaRPr lang="en-US" sz="1650" dirty="0"/>
          </a:p>
        </p:txBody>
      </p:sp>
      <p:sp>
        <p:nvSpPr>
          <p:cNvPr id="13" name="Text 11"/>
          <p:cNvSpPr/>
          <p:nvPr/>
        </p:nvSpPr>
        <p:spPr>
          <a:xfrm>
            <a:off x="1698903" y="2933819"/>
            <a:ext cx="12365236" cy="258842"/>
          </a:xfrm>
          <a:prstGeom prst="rect">
            <a:avLst/>
          </a:prstGeom>
          <a:noFill/>
          <a:ln/>
        </p:spPr>
        <p:txBody>
          <a:bodyPr wrap="none" lIns="0" tIns="0" rIns="0" bIns="0" rtlCol="0" anchor="t"/>
          <a:lstStyle/>
          <a:p>
            <a:pPr marL="0" indent="0" algn="l">
              <a:lnSpc>
                <a:spcPts val="2000"/>
              </a:lnSpc>
              <a:buNone/>
            </a:pPr>
            <a:r>
              <a:rPr lang="en-US" sz="1250" dirty="0">
                <a:solidFill>
                  <a:srgbClr val="EEEFF5"/>
                </a:solidFill>
                <a:latin typeface="Montserrat" pitchFamily="34" charset="0"/>
                <a:ea typeface="Montserrat" pitchFamily="34" charset="-122"/>
                <a:cs typeface="Montserrat" pitchFamily="34" charset="-120"/>
              </a:rPr>
              <a:t>December 23, 2024 – March 15, 2025</a:t>
            </a:r>
            <a:endParaRPr lang="en-US" sz="1250" dirty="0"/>
          </a:p>
        </p:txBody>
      </p:sp>
      <p:sp>
        <p:nvSpPr>
          <p:cNvPr id="14" name="Shape 12"/>
          <p:cNvSpPr/>
          <p:nvPr/>
        </p:nvSpPr>
        <p:spPr>
          <a:xfrm>
            <a:off x="968097" y="3868936"/>
            <a:ext cx="566261" cy="22860"/>
          </a:xfrm>
          <a:prstGeom prst="roundRect">
            <a:avLst>
              <a:gd name="adj" fmla="val 637096"/>
            </a:avLst>
          </a:prstGeom>
          <a:solidFill>
            <a:srgbClr val="60646A"/>
          </a:solidFill>
          <a:ln/>
        </p:spPr>
        <p:txBody>
          <a:bodyPr/>
          <a:lstStyle/>
          <a:p>
            <a:endParaRPr lang="en-US"/>
          </a:p>
        </p:txBody>
      </p:sp>
      <p:sp>
        <p:nvSpPr>
          <p:cNvPr id="15" name="Shape 13"/>
          <p:cNvSpPr/>
          <p:nvPr/>
        </p:nvSpPr>
        <p:spPr>
          <a:xfrm>
            <a:off x="626864" y="3698319"/>
            <a:ext cx="364093" cy="364093"/>
          </a:xfrm>
          <a:prstGeom prst="roundRect">
            <a:avLst>
              <a:gd name="adj" fmla="val 40001"/>
            </a:avLst>
          </a:prstGeom>
          <a:solidFill>
            <a:srgbClr val="282C32"/>
          </a:solidFill>
          <a:ln/>
          <a:effectLst>
            <a:outerShdw blurRad="39370" dist="19050" dir="13500000" algn="bl" rotWithShape="0">
              <a:srgbClr val="FFFFFF">
                <a:alpha val="10000"/>
              </a:srgbClr>
            </a:outerShdw>
          </a:effectLst>
        </p:spPr>
        <p:txBody>
          <a:bodyPr/>
          <a:lstStyle/>
          <a:p>
            <a:endParaRPr lang="en-US"/>
          </a:p>
        </p:txBody>
      </p:sp>
      <p:sp>
        <p:nvSpPr>
          <p:cNvPr id="16" name="Text 14"/>
          <p:cNvSpPr/>
          <p:nvPr/>
        </p:nvSpPr>
        <p:spPr>
          <a:xfrm>
            <a:off x="739854" y="3752612"/>
            <a:ext cx="137993" cy="255508"/>
          </a:xfrm>
          <a:prstGeom prst="rect">
            <a:avLst/>
          </a:prstGeom>
          <a:noFill/>
          <a:ln/>
        </p:spPr>
        <p:txBody>
          <a:bodyPr wrap="none" lIns="0" tIns="0" rIns="0" bIns="0" rtlCol="0" anchor="t"/>
          <a:lstStyle/>
          <a:p>
            <a:pPr marL="0" indent="0" algn="ctr">
              <a:lnSpc>
                <a:spcPts val="2000"/>
              </a:lnSpc>
              <a:buNone/>
            </a:pPr>
            <a:r>
              <a:rPr lang="en-US" sz="2000" b="1" dirty="0">
                <a:solidFill>
                  <a:srgbClr val="EEEFF5"/>
                </a:solidFill>
                <a:latin typeface="Barlow Bold" pitchFamily="34" charset="0"/>
                <a:ea typeface="Barlow Bold" pitchFamily="34" charset="-122"/>
                <a:cs typeface="Barlow Bold" pitchFamily="34" charset="-120"/>
              </a:rPr>
              <a:t>3</a:t>
            </a:r>
            <a:endParaRPr lang="en-US" sz="2000" dirty="0"/>
          </a:p>
        </p:txBody>
      </p:sp>
      <p:sp>
        <p:nvSpPr>
          <p:cNvPr id="17" name="Text 15"/>
          <p:cNvSpPr/>
          <p:nvPr/>
        </p:nvSpPr>
        <p:spPr>
          <a:xfrm>
            <a:off x="1698903" y="3678079"/>
            <a:ext cx="2868216" cy="266105"/>
          </a:xfrm>
          <a:prstGeom prst="rect">
            <a:avLst/>
          </a:prstGeom>
          <a:noFill/>
          <a:ln/>
        </p:spPr>
        <p:txBody>
          <a:bodyPr wrap="none" lIns="0" tIns="0" rIns="0" bIns="0" rtlCol="0" anchor="t"/>
          <a:lstStyle/>
          <a:p>
            <a:pPr marL="0" indent="0" algn="l">
              <a:lnSpc>
                <a:spcPts val="2050"/>
              </a:lnSpc>
              <a:buNone/>
            </a:pPr>
            <a:r>
              <a:rPr lang="en-US" sz="1650" b="1" dirty="0">
                <a:solidFill>
                  <a:srgbClr val="EEEFF5"/>
                </a:solidFill>
                <a:latin typeface="Barlow Bold" pitchFamily="34" charset="0"/>
                <a:ea typeface="Barlow Bold" pitchFamily="34" charset="-122"/>
                <a:cs typeface="Barlow Bold" pitchFamily="34" charset="-120"/>
              </a:rPr>
              <a:t>Client Customization Interface</a:t>
            </a:r>
            <a:endParaRPr lang="en-US" sz="1650" dirty="0"/>
          </a:p>
        </p:txBody>
      </p:sp>
      <p:sp>
        <p:nvSpPr>
          <p:cNvPr id="18" name="Text 16"/>
          <p:cNvSpPr/>
          <p:nvPr/>
        </p:nvSpPr>
        <p:spPr>
          <a:xfrm>
            <a:off x="1698903" y="4041219"/>
            <a:ext cx="12365236" cy="258842"/>
          </a:xfrm>
          <a:prstGeom prst="rect">
            <a:avLst/>
          </a:prstGeom>
          <a:noFill/>
          <a:ln/>
        </p:spPr>
        <p:txBody>
          <a:bodyPr wrap="none" lIns="0" tIns="0" rIns="0" bIns="0" rtlCol="0" anchor="t"/>
          <a:lstStyle/>
          <a:p>
            <a:pPr marL="0" indent="0" algn="l">
              <a:lnSpc>
                <a:spcPts val="2000"/>
              </a:lnSpc>
              <a:buNone/>
            </a:pPr>
            <a:r>
              <a:rPr lang="en-US" sz="1250" dirty="0">
                <a:solidFill>
                  <a:srgbClr val="EEEFF5"/>
                </a:solidFill>
                <a:latin typeface="Montserrat" pitchFamily="34" charset="0"/>
                <a:ea typeface="Montserrat" pitchFamily="34" charset="-122"/>
                <a:cs typeface="Montserrat" pitchFamily="34" charset="-120"/>
              </a:rPr>
              <a:t>February 16, 2025 – April 15, 2025</a:t>
            </a:r>
            <a:endParaRPr lang="en-US" sz="1250" dirty="0"/>
          </a:p>
        </p:txBody>
      </p:sp>
      <p:sp>
        <p:nvSpPr>
          <p:cNvPr id="19" name="Shape 17"/>
          <p:cNvSpPr/>
          <p:nvPr/>
        </p:nvSpPr>
        <p:spPr>
          <a:xfrm>
            <a:off x="968097" y="4976336"/>
            <a:ext cx="566261" cy="22860"/>
          </a:xfrm>
          <a:prstGeom prst="roundRect">
            <a:avLst>
              <a:gd name="adj" fmla="val 637096"/>
            </a:avLst>
          </a:prstGeom>
          <a:solidFill>
            <a:srgbClr val="60646A"/>
          </a:solidFill>
          <a:ln/>
        </p:spPr>
        <p:txBody>
          <a:bodyPr/>
          <a:lstStyle/>
          <a:p>
            <a:endParaRPr lang="en-US"/>
          </a:p>
        </p:txBody>
      </p:sp>
      <p:sp>
        <p:nvSpPr>
          <p:cNvPr id="20" name="Shape 18"/>
          <p:cNvSpPr/>
          <p:nvPr/>
        </p:nvSpPr>
        <p:spPr>
          <a:xfrm>
            <a:off x="626864" y="4805720"/>
            <a:ext cx="364093" cy="364093"/>
          </a:xfrm>
          <a:prstGeom prst="roundRect">
            <a:avLst>
              <a:gd name="adj" fmla="val 40001"/>
            </a:avLst>
          </a:prstGeom>
          <a:solidFill>
            <a:srgbClr val="282C32"/>
          </a:solidFill>
          <a:ln/>
          <a:effectLst>
            <a:outerShdw blurRad="39370" dist="19050" dir="13500000" algn="bl" rotWithShape="0">
              <a:srgbClr val="FFFFFF">
                <a:alpha val="10000"/>
              </a:srgbClr>
            </a:outerShdw>
          </a:effectLst>
        </p:spPr>
        <p:txBody>
          <a:bodyPr/>
          <a:lstStyle/>
          <a:p>
            <a:endParaRPr lang="en-US"/>
          </a:p>
        </p:txBody>
      </p:sp>
      <p:sp>
        <p:nvSpPr>
          <p:cNvPr id="21" name="Text 19"/>
          <p:cNvSpPr/>
          <p:nvPr/>
        </p:nvSpPr>
        <p:spPr>
          <a:xfrm>
            <a:off x="731639" y="4860012"/>
            <a:ext cx="154543" cy="255508"/>
          </a:xfrm>
          <a:prstGeom prst="rect">
            <a:avLst/>
          </a:prstGeom>
          <a:noFill/>
          <a:ln/>
        </p:spPr>
        <p:txBody>
          <a:bodyPr wrap="none" lIns="0" tIns="0" rIns="0" bIns="0" rtlCol="0" anchor="t"/>
          <a:lstStyle/>
          <a:p>
            <a:pPr marL="0" indent="0" algn="ctr">
              <a:lnSpc>
                <a:spcPts val="2000"/>
              </a:lnSpc>
              <a:buNone/>
            </a:pPr>
            <a:r>
              <a:rPr lang="en-US" sz="2000" b="1" dirty="0">
                <a:solidFill>
                  <a:srgbClr val="EEEFF5"/>
                </a:solidFill>
                <a:latin typeface="Barlow Bold" pitchFamily="34" charset="0"/>
                <a:ea typeface="Barlow Bold" pitchFamily="34" charset="-122"/>
                <a:cs typeface="Barlow Bold" pitchFamily="34" charset="-120"/>
              </a:rPr>
              <a:t>4</a:t>
            </a:r>
            <a:endParaRPr lang="en-US" sz="2000" dirty="0"/>
          </a:p>
        </p:txBody>
      </p:sp>
      <p:sp>
        <p:nvSpPr>
          <p:cNvPr id="22" name="Text 20"/>
          <p:cNvSpPr/>
          <p:nvPr/>
        </p:nvSpPr>
        <p:spPr>
          <a:xfrm>
            <a:off x="1698903" y="4785479"/>
            <a:ext cx="2129195" cy="266105"/>
          </a:xfrm>
          <a:prstGeom prst="rect">
            <a:avLst/>
          </a:prstGeom>
          <a:noFill/>
          <a:ln/>
        </p:spPr>
        <p:txBody>
          <a:bodyPr wrap="none" lIns="0" tIns="0" rIns="0" bIns="0" rtlCol="0" anchor="t"/>
          <a:lstStyle/>
          <a:p>
            <a:pPr marL="0" indent="0" algn="l">
              <a:lnSpc>
                <a:spcPts val="2050"/>
              </a:lnSpc>
              <a:buNone/>
            </a:pPr>
            <a:r>
              <a:rPr lang="en-US" sz="1650" b="1" dirty="0">
                <a:solidFill>
                  <a:srgbClr val="EEEFF5"/>
                </a:solidFill>
                <a:latin typeface="Barlow Bold" pitchFamily="34" charset="0"/>
                <a:ea typeface="Barlow Bold" pitchFamily="34" charset="-122"/>
                <a:cs typeface="Barlow Bold" pitchFamily="34" charset="-120"/>
              </a:rPr>
              <a:t>User Interface Design</a:t>
            </a:r>
            <a:endParaRPr lang="en-US" sz="1650" dirty="0"/>
          </a:p>
        </p:txBody>
      </p:sp>
      <p:sp>
        <p:nvSpPr>
          <p:cNvPr id="23" name="Text 21"/>
          <p:cNvSpPr/>
          <p:nvPr/>
        </p:nvSpPr>
        <p:spPr>
          <a:xfrm>
            <a:off x="1698903" y="5148620"/>
            <a:ext cx="12365236" cy="258842"/>
          </a:xfrm>
          <a:prstGeom prst="rect">
            <a:avLst/>
          </a:prstGeom>
          <a:noFill/>
          <a:ln/>
        </p:spPr>
        <p:txBody>
          <a:bodyPr wrap="none" lIns="0" tIns="0" rIns="0" bIns="0" rtlCol="0" anchor="t"/>
          <a:lstStyle/>
          <a:p>
            <a:pPr marL="0" indent="0" algn="l">
              <a:lnSpc>
                <a:spcPts val="2000"/>
              </a:lnSpc>
              <a:buNone/>
            </a:pPr>
            <a:r>
              <a:rPr lang="en-US" sz="1250" dirty="0">
                <a:solidFill>
                  <a:srgbClr val="EEEFF5"/>
                </a:solidFill>
                <a:latin typeface="Montserrat" pitchFamily="34" charset="0"/>
                <a:ea typeface="Montserrat" pitchFamily="34" charset="-122"/>
                <a:cs typeface="Montserrat" pitchFamily="34" charset="-120"/>
              </a:rPr>
              <a:t>March 16, 2025 – May 10, 2025</a:t>
            </a:r>
            <a:endParaRPr lang="en-US" sz="1250" dirty="0"/>
          </a:p>
        </p:txBody>
      </p:sp>
      <p:sp>
        <p:nvSpPr>
          <p:cNvPr id="24" name="Shape 22"/>
          <p:cNvSpPr/>
          <p:nvPr/>
        </p:nvSpPr>
        <p:spPr>
          <a:xfrm>
            <a:off x="968097" y="6083737"/>
            <a:ext cx="566261" cy="22860"/>
          </a:xfrm>
          <a:prstGeom prst="roundRect">
            <a:avLst>
              <a:gd name="adj" fmla="val 637096"/>
            </a:avLst>
          </a:prstGeom>
          <a:solidFill>
            <a:srgbClr val="60646A"/>
          </a:solidFill>
          <a:ln/>
        </p:spPr>
        <p:txBody>
          <a:bodyPr/>
          <a:lstStyle/>
          <a:p>
            <a:endParaRPr lang="en-US"/>
          </a:p>
        </p:txBody>
      </p:sp>
      <p:sp>
        <p:nvSpPr>
          <p:cNvPr id="25" name="Shape 23"/>
          <p:cNvSpPr/>
          <p:nvPr/>
        </p:nvSpPr>
        <p:spPr>
          <a:xfrm>
            <a:off x="626864" y="5913120"/>
            <a:ext cx="364093" cy="364093"/>
          </a:xfrm>
          <a:prstGeom prst="roundRect">
            <a:avLst>
              <a:gd name="adj" fmla="val 40001"/>
            </a:avLst>
          </a:prstGeom>
          <a:solidFill>
            <a:srgbClr val="282C32"/>
          </a:solidFill>
          <a:ln/>
          <a:effectLst>
            <a:outerShdw blurRad="39370" dist="19050" dir="13500000" algn="bl" rotWithShape="0">
              <a:srgbClr val="FFFFFF">
                <a:alpha val="10000"/>
              </a:srgbClr>
            </a:outerShdw>
          </a:effectLst>
        </p:spPr>
        <p:txBody>
          <a:bodyPr/>
          <a:lstStyle/>
          <a:p>
            <a:endParaRPr lang="en-US"/>
          </a:p>
        </p:txBody>
      </p:sp>
      <p:sp>
        <p:nvSpPr>
          <p:cNvPr id="26" name="Text 24"/>
          <p:cNvSpPr/>
          <p:nvPr/>
        </p:nvSpPr>
        <p:spPr>
          <a:xfrm>
            <a:off x="739973" y="5967413"/>
            <a:ext cx="137755" cy="255508"/>
          </a:xfrm>
          <a:prstGeom prst="rect">
            <a:avLst/>
          </a:prstGeom>
          <a:noFill/>
          <a:ln/>
        </p:spPr>
        <p:txBody>
          <a:bodyPr wrap="none" lIns="0" tIns="0" rIns="0" bIns="0" rtlCol="0" anchor="t"/>
          <a:lstStyle/>
          <a:p>
            <a:pPr marL="0" indent="0" algn="ctr">
              <a:lnSpc>
                <a:spcPts val="2000"/>
              </a:lnSpc>
              <a:buNone/>
            </a:pPr>
            <a:r>
              <a:rPr lang="en-US" sz="2000" b="1" dirty="0">
                <a:solidFill>
                  <a:srgbClr val="EEEFF5"/>
                </a:solidFill>
                <a:latin typeface="Barlow Bold" pitchFamily="34" charset="0"/>
                <a:ea typeface="Barlow Bold" pitchFamily="34" charset="-122"/>
                <a:cs typeface="Barlow Bold" pitchFamily="34" charset="-120"/>
              </a:rPr>
              <a:t>5</a:t>
            </a:r>
            <a:endParaRPr lang="en-US" sz="2000" dirty="0"/>
          </a:p>
        </p:txBody>
      </p:sp>
      <p:sp>
        <p:nvSpPr>
          <p:cNvPr id="27" name="Text 25"/>
          <p:cNvSpPr/>
          <p:nvPr/>
        </p:nvSpPr>
        <p:spPr>
          <a:xfrm>
            <a:off x="1698903" y="5892879"/>
            <a:ext cx="2285762" cy="266105"/>
          </a:xfrm>
          <a:prstGeom prst="rect">
            <a:avLst/>
          </a:prstGeom>
          <a:noFill/>
          <a:ln/>
        </p:spPr>
        <p:txBody>
          <a:bodyPr wrap="none" lIns="0" tIns="0" rIns="0" bIns="0" rtlCol="0" anchor="t"/>
          <a:lstStyle/>
          <a:p>
            <a:pPr marL="0" indent="0" algn="l">
              <a:lnSpc>
                <a:spcPts val="2050"/>
              </a:lnSpc>
              <a:buNone/>
            </a:pPr>
            <a:r>
              <a:rPr lang="en-US" sz="1650" b="1" dirty="0">
                <a:solidFill>
                  <a:srgbClr val="EEEFF5"/>
                </a:solidFill>
                <a:latin typeface="Barlow Bold" pitchFamily="34" charset="0"/>
                <a:ea typeface="Barlow Bold" pitchFamily="34" charset="-122"/>
                <a:cs typeface="Barlow Bold" pitchFamily="34" charset="-120"/>
              </a:rPr>
              <a:t>Integrations and Testing</a:t>
            </a:r>
            <a:endParaRPr lang="en-US" sz="1650" dirty="0"/>
          </a:p>
        </p:txBody>
      </p:sp>
      <p:sp>
        <p:nvSpPr>
          <p:cNvPr id="28" name="Text 26"/>
          <p:cNvSpPr/>
          <p:nvPr/>
        </p:nvSpPr>
        <p:spPr>
          <a:xfrm>
            <a:off x="1698903" y="6256020"/>
            <a:ext cx="12365236" cy="258842"/>
          </a:xfrm>
          <a:prstGeom prst="rect">
            <a:avLst/>
          </a:prstGeom>
          <a:noFill/>
          <a:ln/>
        </p:spPr>
        <p:txBody>
          <a:bodyPr wrap="none" lIns="0" tIns="0" rIns="0" bIns="0" rtlCol="0" anchor="t"/>
          <a:lstStyle/>
          <a:p>
            <a:pPr marL="0" indent="0" algn="l">
              <a:lnSpc>
                <a:spcPts val="2000"/>
              </a:lnSpc>
              <a:buNone/>
            </a:pPr>
            <a:r>
              <a:rPr lang="en-US" sz="1250" dirty="0">
                <a:solidFill>
                  <a:srgbClr val="EEEFF5"/>
                </a:solidFill>
                <a:latin typeface="Montserrat" pitchFamily="34" charset="0"/>
                <a:ea typeface="Montserrat" pitchFamily="34" charset="-122"/>
                <a:cs typeface="Montserrat" pitchFamily="34" charset="-120"/>
              </a:rPr>
              <a:t>April 1, 2025 – June 10, 2025</a:t>
            </a:r>
            <a:endParaRPr lang="en-US" sz="1250" dirty="0"/>
          </a:p>
        </p:txBody>
      </p:sp>
      <p:sp>
        <p:nvSpPr>
          <p:cNvPr id="29" name="Shape 27"/>
          <p:cNvSpPr/>
          <p:nvPr/>
        </p:nvSpPr>
        <p:spPr>
          <a:xfrm>
            <a:off x="968097" y="7191137"/>
            <a:ext cx="566261" cy="22860"/>
          </a:xfrm>
          <a:prstGeom prst="roundRect">
            <a:avLst>
              <a:gd name="adj" fmla="val 637096"/>
            </a:avLst>
          </a:prstGeom>
          <a:solidFill>
            <a:srgbClr val="60646A"/>
          </a:solidFill>
          <a:ln/>
        </p:spPr>
        <p:txBody>
          <a:bodyPr/>
          <a:lstStyle/>
          <a:p>
            <a:endParaRPr lang="en-US"/>
          </a:p>
        </p:txBody>
      </p:sp>
      <p:sp>
        <p:nvSpPr>
          <p:cNvPr id="30" name="Shape 28"/>
          <p:cNvSpPr/>
          <p:nvPr/>
        </p:nvSpPr>
        <p:spPr>
          <a:xfrm>
            <a:off x="626864" y="7020520"/>
            <a:ext cx="364093" cy="364093"/>
          </a:xfrm>
          <a:prstGeom prst="roundRect">
            <a:avLst>
              <a:gd name="adj" fmla="val 40001"/>
            </a:avLst>
          </a:prstGeom>
          <a:solidFill>
            <a:srgbClr val="282C32"/>
          </a:solidFill>
          <a:ln/>
          <a:effectLst>
            <a:outerShdw blurRad="39370" dist="19050" dir="13500000" algn="bl" rotWithShape="0">
              <a:srgbClr val="FFFFFF">
                <a:alpha val="10000"/>
              </a:srgbClr>
            </a:outerShdw>
          </a:effectLst>
        </p:spPr>
        <p:txBody>
          <a:bodyPr/>
          <a:lstStyle/>
          <a:p>
            <a:endParaRPr lang="en-US"/>
          </a:p>
        </p:txBody>
      </p:sp>
      <p:sp>
        <p:nvSpPr>
          <p:cNvPr id="31" name="Text 29"/>
          <p:cNvSpPr/>
          <p:nvPr/>
        </p:nvSpPr>
        <p:spPr>
          <a:xfrm>
            <a:off x="740331" y="7074813"/>
            <a:ext cx="137160" cy="255508"/>
          </a:xfrm>
          <a:prstGeom prst="rect">
            <a:avLst/>
          </a:prstGeom>
          <a:noFill/>
          <a:ln/>
        </p:spPr>
        <p:txBody>
          <a:bodyPr wrap="none" lIns="0" tIns="0" rIns="0" bIns="0" rtlCol="0" anchor="t"/>
          <a:lstStyle/>
          <a:p>
            <a:pPr marL="0" indent="0" algn="ctr">
              <a:lnSpc>
                <a:spcPts val="2000"/>
              </a:lnSpc>
              <a:buNone/>
            </a:pPr>
            <a:r>
              <a:rPr lang="en-US" sz="2000" b="1" dirty="0">
                <a:solidFill>
                  <a:srgbClr val="EEEFF5"/>
                </a:solidFill>
                <a:latin typeface="Barlow Bold" pitchFamily="34" charset="0"/>
                <a:ea typeface="Barlow Bold" pitchFamily="34" charset="-122"/>
                <a:cs typeface="Barlow Bold" pitchFamily="34" charset="-120"/>
              </a:rPr>
              <a:t>6</a:t>
            </a:r>
            <a:endParaRPr lang="en-US" sz="2000" dirty="0"/>
          </a:p>
        </p:txBody>
      </p:sp>
      <p:sp>
        <p:nvSpPr>
          <p:cNvPr id="32" name="Text 30"/>
          <p:cNvSpPr/>
          <p:nvPr/>
        </p:nvSpPr>
        <p:spPr>
          <a:xfrm>
            <a:off x="1698903" y="7000280"/>
            <a:ext cx="2129195" cy="266105"/>
          </a:xfrm>
          <a:prstGeom prst="rect">
            <a:avLst/>
          </a:prstGeom>
          <a:noFill/>
          <a:ln/>
        </p:spPr>
        <p:txBody>
          <a:bodyPr wrap="none" lIns="0" tIns="0" rIns="0" bIns="0" rtlCol="0" anchor="t"/>
          <a:lstStyle/>
          <a:p>
            <a:pPr marL="0" indent="0" algn="l">
              <a:lnSpc>
                <a:spcPts val="2050"/>
              </a:lnSpc>
              <a:buNone/>
            </a:pPr>
            <a:r>
              <a:rPr lang="en-US" sz="1650" b="1" dirty="0">
                <a:solidFill>
                  <a:srgbClr val="EEEFF5"/>
                </a:solidFill>
                <a:latin typeface="Barlow Bold" pitchFamily="34" charset="0"/>
                <a:ea typeface="Barlow Bold" pitchFamily="34" charset="-122"/>
                <a:cs typeface="Barlow Bold" pitchFamily="34" charset="-120"/>
              </a:rPr>
              <a:t>Deploy and Monitor</a:t>
            </a:r>
            <a:endParaRPr lang="en-US" sz="1650" dirty="0"/>
          </a:p>
        </p:txBody>
      </p:sp>
      <p:sp>
        <p:nvSpPr>
          <p:cNvPr id="33" name="Text 31"/>
          <p:cNvSpPr/>
          <p:nvPr/>
        </p:nvSpPr>
        <p:spPr>
          <a:xfrm>
            <a:off x="1698903" y="7363420"/>
            <a:ext cx="12365236" cy="258842"/>
          </a:xfrm>
          <a:prstGeom prst="rect">
            <a:avLst/>
          </a:prstGeom>
          <a:noFill/>
          <a:ln/>
        </p:spPr>
        <p:txBody>
          <a:bodyPr wrap="none" lIns="0" tIns="0" rIns="0" bIns="0" rtlCol="0" anchor="t"/>
          <a:lstStyle/>
          <a:p>
            <a:pPr marL="0" indent="0" algn="l">
              <a:lnSpc>
                <a:spcPts val="2000"/>
              </a:lnSpc>
              <a:buNone/>
            </a:pPr>
            <a:r>
              <a:rPr lang="en-US" sz="1250" dirty="0">
                <a:solidFill>
                  <a:srgbClr val="EEEFF5"/>
                </a:solidFill>
                <a:latin typeface="Montserrat" pitchFamily="34" charset="0"/>
                <a:ea typeface="Montserrat" pitchFamily="34" charset="-122"/>
                <a:cs typeface="Montserrat" pitchFamily="34" charset="-120"/>
              </a:rPr>
              <a:t>June 1, 2025 – June 30, 2025</a:t>
            </a:r>
            <a:endParaRPr lang="en-US" sz="12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913930"/>
            <a:ext cx="6739414"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Next Steps and Conclusion</a:t>
            </a:r>
            <a:endParaRPr lang="en-US" sz="4450" dirty="0"/>
          </a:p>
        </p:txBody>
      </p:sp>
      <p:sp>
        <p:nvSpPr>
          <p:cNvPr id="4" name="Text 1"/>
          <p:cNvSpPr/>
          <p:nvPr/>
        </p:nvSpPr>
        <p:spPr>
          <a:xfrm>
            <a:off x="6244709" y="2951559"/>
            <a:ext cx="7627382"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As we move forward with this innovative AI-powered complaint management system, we're poised to transform customer service in the delivery industry. Our focus on efficiency, scalability, and user satisfaction will drive significant improvements in complaint resolution and overall customer experience.</a:t>
            </a:r>
            <a:endParaRPr lang="en-US" sz="1700" dirty="0"/>
          </a:p>
        </p:txBody>
      </p:sp>
      <p:sp>
        <p:nvSpPr>
          <p:cNvPr id="5" name="Text 2"/>
          <p:cNvSpPr/>
          <p:nvPr/>
        </p:nvSpPr>
        <p:spPr>
          <a:xfrm>
            <a:off x="6244709" y="4928830"/>
            <a:ext cx="7627382"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Next steps include finalizing the technical architecture, beginning core system development, and engaging with potential clients for early feedback. We're excited about the potential impact of this system and look forward to its successful implementation.</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14" name="Text 0">
            <a:extLst>
              <a:ext uri="{FF2B5EF4-FFF2-40B4-BE49-F238E27FC236}">
                <a16:creationId xmlns:a16="http://schemas.microsoft.com/office/drawing/2014/main" id="{63288DA4-875D-BFBF-D3D7-7AB46B399B2C}"/>
              </a:ext>
            </a:extLst>
          </p:cNvPr>
          <p:cNvSpPr/>
          <p:nvPr/>
        </p:nvSpPr>
        <p:spPr>
          <a:xfrm>
            <a:off x="5782371" y="1222057"/>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AI-Powered Complaint Management System</a:t>
            </a:r>
            <a:endParaRPr lang="en-US" sz="4450" dirty="0"/>
          </a:p>
        </p:txBody>
      </p:sp>
      <p:sp>
        <p:nvSpPr>
          <p:cNvPr id="15" name="Text 1">
            <a:extLst>
              <a:ext uri="{FF2B5EF4-FFF2-40B4-BE49-F238E27FC236}">
                <a16:creationId xmlns:a16="http://schemas.microsoft.com/office/drawing/2014/main" id="{07B8FF69-73B6-71E8-05AA-11D061E33D0D}"/>
              </a:ext>
            </a:extLst>
          </p:cNvPr>
          <p:cNvSpPr/>
          <p:nvPr/>
        </p:nvSpPr>
        <p:spPr>
          <a:xfrm>
            <a:off x="5782371" y="2972395"/>
            <a:ext cx="7627382"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Welcome to our presentation on the AI-powered complaint management system for online delivery services. This innovative solution aims to revolutionize customer complaint processing through advanced Natural Language Processing (NLP) and decision-making algorithms.</a:t>
            </a:r>
            <a:endParaRPr lang="en-US" sz="1700" dirty="0"/>
          </a:p>
        </p:txBody>
      </p:sp>
      <p:sp>
        <p:nvSpPr>
          <p:cNvPr id="16" name="Text 2">
            <a:extLst>
              <a:ext uri="{FF2B5EF4-FFF2-40B4-BE49-F238E27FC236}">
                <a16:creationId xmlns:a16="http://schemas.microsoft.com/office/drawing/2014/main" id="{2F210E53-C86A-D844-8FD7-BE4E0B7F869D}"/>
              </a:ext>
            </a:extLst>
          </p:cNvPr>
          <p:cNvSpPr/>
          <p:nvPr/>
        </p:nvSpPr>
        <p:spPr>
          <a:xfrm>
            <a:off x="5782371" y="4949666"/>
            <a:ext cx="7627382"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Our system will streamline information extraction, apply business-specific compensation rules, and resolve issues efficiently with minimal human intervention. Let's explore how this technology will transform customer service in the delivery industry.</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1361361"/>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AI in Customer Service: Key Insights</a:t>
            </a:r>
            <a:endParaRPr lang="en-US" sz="4450" dirty="0"/>
          </a:p>
        </p:txBody>
      </p:sp>
      <p:sp>
        <p:nvSpPr>
          <p:cNvPr id="4" name="Shape 1"/>
          <p:cNvSpPr/>
          <p:nvPr/>
        </p:nvSpPr>
        <p:spPr>
          <a:xfrm>
            <a:off x="758309" y="3355419"/>
            <a:ext cx="379095" cy="379095"/>
          </a:xfrm>
          <a:prstGeom prst="roundRect">
            <a:avLst>
              <a:gd name="adj" fmla="val 51437"/>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5" name="Text 2"/>
          <p:cNvSpPr/>
          <p:nvPr/>
        </p:nvSpPr>
        <p:spPr>
          <a:xfrm>
            <a:off x="1353979" y="3355419"/>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Automation</a:t>
            </a:r>
            <a:endParaRPr lang="en-US" sz="2200" dirty="0"/>
          </a:p>
        </p:txBody>
      </p:sp>
      <p:sp>
        <p:nvSpPr>
          <p:cNvPr id="6" name="Text 3"/>
          <p:cNvSpPr/>
          <p:nvPr/>
        </p:nvSpPr>
        <p:spPr>
          <a:xfrm>
            <a:off x="1353979" y="3841552"/>
            <a:ext cx="3109793"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AI technologies streamline processes and improve complaint resolution efficiency</a:t>
            </a:r>
            <a:endParaRPr lang="en-US" sz="1700" dirty="0"/>
          </a:p>
        </p:txBody>
      </p:sp>
      <p:sp>
        <p:nvSpPr>
          <p:cNvPr id="7" name="Shape 4"/>
          <p:cNvSpPr/>
          <p:nvPr/>
        </p:nvSpPr>
        <p:spPr>
          <a:xfrm>
            <a:off x="4680347" y="3355419"/>
            <a:ext cx="379095" cy="379095"/>
          </a:xfrm>
          <a:prstGeom prst="roundRect">
            <a:avLst>
              <a:gd name="adj" fmla="val 51437"/>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8" name="Text 5"/>
          <p:cNvSpPr/>
          <p:nvPr/>
        </p:nvSpPr>
        <p:spPr>
          <a:xfrm>
            <a:off x="5276017" y="3355419"/>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Multi-Channel Support</a:t>
            </a:r>
            <a:endParaRPr lang="en-US" sz="2200" dirty="0"/>
          </a:p>
        </p:txBody>
      </p:sp>
      <p:sp>
        <p:nvSpPr>
          <p:cNvPr id="9" name="Text 6"/>
          <p:cNvSpPr/>
          <p:nvPr/>
        </p:nvSpPr>
        <p:spPr>
          <a:xfrm>
            <a:off x="5276017" y="3841552"/>
            <a:ext cx="3109793"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AI-powered systems classify and manage complaints across various channels</a:t>
            </a:r>
            <a:endParaRPr lang="en-US" sz="1700" dirty="0"/>
          </a:p>
        </p:txBody>
      </p:sp>
      <p:sp>
        <p:nvSpPr>
          <p:cNvPr id="10" name="Shape 7"/>
          <p:cNvSpPr/>
          <p:nvPr/>
        </p:nvSpPr>
        <p:spPr>
          <a:xfrm>
            <a:off x="758309" y="5688687"/>
            <a:ext cx="379095" cy="379095"/>
          </a:xfrm>
          <a:prstGeom prst="roundRect">
            <a:avLst>
              <a:gd name="adj" fmla="val 51437"/>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11" name="Text 8"/>
          <p:cNvSpPr/>
          <p:nvPr/>
        </p:nvSpPr>
        <p:spPr>
          <a:xfrm>
            <a:off x="1353979" y="5688687"/>
            <a:ext cx="4040386"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Enhanced Customer Experience</a:t>
            </a:r>
            <a:endParaRPr lang="en-US" sz="2200" dirty="0"/>
          </a:p>
        </p:txBody>
      </p:sp>
      <p:sp>
        <p:nvSpPr>
          <p:cNvPr id="12" name="Text 9"/>
          <p:cNvSpPr/>
          <p:nvPr/>
        </p:nvSpPr>
        <p:spPr>
          <a:xfrm>
            <a:off x="1353979" y="6174819"/>
            <a:ext cx="7031712"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Faster resolution times and personalized interactions improve satisfaction</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F523-7C60-22C8-2639-62C33EC9B287}"/>
            </a:ext>
          </a:extLst>
        </p:cNvPr>
        <p:cNvGrpSpPr/>
        <p:nvPr/>
      </p:nvGrpSpPr>
      <p:grpSpPr>
        <a:xfrm>
          <a:off x="0" y="0"/>
          <a:ext cx="0" cy="0"/>
          <a:chOff x="0" y="0"/>
          <a:chExt cx="0" cy="0"/>
        </a:xfrm>
      </p:grpSpPr>
      <p:sp>
        <p:nvSpPr>
          <p:cNvPr id="15" name="Text 0">
            <a:extLst>
              <a:ext uri="{FF2B5EF4-FFF2-40B4-BE49-F238E27FC236}">
                <a16:creationId xmlns:a16="http://schemas.microsoft.com/office/drawing/2014/main" id="{0A653572-AE22-6CCD-D105-5735C34B4413}"/>
              </a:ext>
            </a:extLst>
          </p:cNvPr>
          <p:cNvSpPr/>
          <p:nvPr/>
        </p:nvSpPr>
        <p:spPr>
          <a:xfrm>
            <a:off x="758309" y="2410420"/>
            <a:ext cx="7867055"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AI Agents in Customer Success</a:t>
            </a:r>
            <a:endParaRPr lang="en-US" sz="4450" dirty="0"/>
          </a:p>
        </p:txBody>
      </p:sp>
      <p:sp>
        <p:nvSpPr>
          <p:cNvPr id="16" name="Text 1">
            <a:extLst>
              <a:ext uri="{FF2B5EF4-FFF2-40B4-BE49-F238E27FC236}">
                <a16:creationId xmlns:a16="http://schemas.microsoft.com/office/drawing/2014/main" id="{034D04C7-06FC-F51D-0DAE-8961F055094E}"/>
              </a:ext>
            </a:extLst>
          </p:cNvPr>
          <p:cNvSpPr/>
          <p:nvPr/>
        </p:nvSpPr>
        <p:spPr>
          <a:xfrm>
            <a:off x="758309" y="3664625"/>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Chatbots</a:t>
            </a:r>
            <a:endParaRPr lang="en-US" sz="2200" dirty="0"/>
          </a:p>
        </p:txBody>
      </p:sp>
      <p:sp>
        <p:nvSpPr>
          <p:cNvPr id="17" name="Text 2">
            <a:extLst>
              <a:ext uri="{FF2B5EF4-FFF2-40B4-BE49-F238E27FC236}">
                <a16:creationId xmlns:a16="http://schemas.microsoft.com/office/drawing/2014/main" id="{A6D6AF8E-E99F-0A69-C893-E2F0B65C97F5}"/>
              </a:ext>
            </a:extLst>
          </p:cNvPr>
          <p:cNvSpPr/>
          <p:nvPr/>
        </p:nvSpPr>
        <p:spPr>
          <a:xfrm>
            <a:off x="758309" y="4237434"/>
            <a:ext cx="4018359"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AI-based chatbots improve user compliance and overall satisfaction by providing instant, personalized responses</a:t>
            </a:r>
            <a:endParaRPr lang="en-US" sz="1700" dirty="0"/>
          </a:p>
        </p:txBody>
      </p:sp>
      <p:sp>
        <p:nvSpPr>
          <p:cNvPr id="18" name="Text 3">
            <a:extLst>
              <a:ext uri="{FF2B5EF4-FFF2-40B4-BE49-F238E27FC236}">
                <a16:creationId xmlns:a16="http://schemas.microsoft.com/office/drawing/2014/main" id="{CFBB7B22-4D2D-25CC-0FFC-D62903781C9D}"/>
              </a:ext>
            </a:extLst>
          </p:cNvPr>
          <p:cNvSpPr/>
          <p:nvPr/>
        </p:nvSpPr>
        <p:spPr>
          <a:xfrm>
            <a:off x="5312926" y="3664625"/>
            <a:ext cx="3374827"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Recommendation Systems</a:t>
            </a:r>
            <a:endParaRPr lang="en-US" sz="2200" dirty="0"/>
          </a:p>
        </p:txBody>
      </p:sp>
      <p:sp>
        <p:nvSpPr>
          <p:cNvPr id="19" name="Text 4">
            <a:extLst>
              <a:ext uri="{FF2B5EF4-FFF2-40B4-BE49-F238E27FC236}">
                <a16:creationId xmlns:a16="http://schemas.microsoft.com/office/drawing/2014/main" id="{7179E370-1F23-A59E-557E-44EC3846150A}"/>
              </a:ext>
            </a:extLst>
          </p:cNvPr>
          <p:cNvSpPr/>
          <p:nvPr/>
        </p:nvSpPr>
        <p:spPr>
          <a:xfrm>
            <a:off x="5312926" y="4237434"/>
            <a:ext cx="4018359"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Machine learning frameworks like ICS-Assist recommend solutions to customer inquiries, improving efficiency in complaint resolution</a:t>
            </a:r>
            <a:endParaRPr lang="en-US" sz="1700" dirty="0"/>
          </a:p>
        </p:txBody>
      </p:sp>
      <p:sp>
        <p:nvSpPr>
          <p:cNvPr id="20" name="Text 5">
            <a:extLst>
              <a:ext uri="{FF2B5EF4-FFF2-40B4-BE49-F238E27FC236}">
                <a16:creationId xmlns:a16="http://schemas.microsoft.com/office/drawing/2014/main" id="{E6D843AB-65E6-346C-7896-B87966D6364A}"/>
              </a:ext>
            </a:extLst>
          </p:cNvPr>
          <p:cNvSpPr/>
          <p:nvPr/>
        </p:nvSpPr>
        <p:spPr>
          <a:xfrm>
            <a:off x="9867543" y="3664625"/>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Intelligent Routing</a:t>
            </a:r>
            <a:endParaRPr lang="en-US" sz="2200" dirty="0"/>
          </a:p>
        </p:txBody>
      </p:sp>
    </p:spTree>
    <p:extLst>
      <p:ext uri="{BB962C8B-B14F-4D97-AF65-F5344CB8AC3E}">
        <p14:creationId xmlns:p14="http://schemas.microsoft.com/office/powerpoint/2010/main" val="2973753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564" y="551259"/>
            <a:ext cx="7742873" cy="1316831"/>
          </a:xfrm>
          <a:prstGeom prst="rect">
            <a:avLst/>
          </a:prstGeom>
          <a:noFill/>
          <a:ln/>
        </p:spPr>
        <p:txBody>
          <a:bodyPr wrap="square" lIns="0" tIns="0" rIns="0" bIns="0" rtlCol="0" anchor="t"/>
          <a:lstStyle/>
          <a:p>
            <a:pPr marL="0" indent="0">
              <a:lnSpc>
                <a:spcPts val="5150"/>
              </a:lnSpc>
              <a:buNone/>
            </a:pPr>
            <a:r>
              <a:rPr lang="en-US" sz="4100" b="1" dirty="0">
                <a:solidFill>
                  <a:srgbClr val="9998FF"/>
                </a:solidFill>
                <a:latin typeface="Barlow Bold" pitchFamily="34" charset="0"/>
                <a:ea typeface="Barlow Bold" pitchFamily="34" charset="-122"/>
                <a:cs typeface="Barlow Bold" pitchFamily="34" charset="-120"/>
              </a:rPr>
              <a:t>Information Extraction Techniques</a:t>
            </a:r>
            <a:endParaRPr lang="en-US" sz="4100" dirty="0"/>
          </a:p>
        </p:txBody>
      </p:sp>
      <p:sp>
        <p:nvSpPr>
          <p:cNvPr id="4" name="Shape 1"/>
          <p:cNvSpPr/>
          <p:nvPr/>
        </p:nvSpPr>
        <p:spPr>
          <a:xfrm>
            <a:off x="989290" y="2168247"/>
            <a:ext cx="22860" cy="5510093"/>
          </a:xfrm>
          <a:prstGeom prst="roundRect">
            <a:avLst>
              <a:gd name="adj" fmla="val 788060"/>
            </a:avLst>
          </a:prstGeom>
          <a:solidFill>
            <a:srgbClr val="60646A"/>
          </a:solidFill>
          <a:ln/>
        </p:spPr>
        <p:txBody>
          <a:bodyPr/>
          <a:lstStyle/>
          <a:p>
            <a:endParaRPr lang="en-US"/>
          </a:p>
        </p:txBody>
      </p:sp>
      <p:sp>
        <p:nvSpPr>
          <p:cNvPr id="5" name="Shape 2"/>
          <p:cNvSpPr/>
          <p:nvPr/>
        </p:nvSpPr>
        <p:spPr>
          <a:xfrm>
            <a:off x="1203008" y="2607112"/>
            <a:ext cx="700564" cy="22860"/>
          </a:xfrm>
          <a:prstGeom prst="roundRect">
            <a:avLst>
              <a:gd name="adj" fmla="val 788060"/>
            </a:avLst>
          </a:prstGeom>
          <a:solidFill>
            <a:srgbClr val="60646A"/>
          </a:solidFill>
          <a:ln/>
        </p:spPr>
        <p:txBody>
          <a:bodyPr/>
          <a:lstStyle/>
          <a:p>
            <a:endParaRPr lang="en-US"/>
          </a:p>
        </p:txBody>
      </p:sp>
      <p:sp>
        <p:nvSpPr>
          <p:cNvPr id="6" name="Shape 3"/>
          <p:cNvSpPr/>
          <p:nvPr/>
        </p:nvSpPr>
        <p:spPr>
          <a:xfrm>
            <a:off x="775573" y="2393394"/>
            <a:ext cx="450294" cy="450294"/>
          </a:xfrm>
          <a:prstGeom prst="roundRect">
            <a:avLst>
              <a:gd name="adj" fmla="val 40007"/>
            </a:avLst>
          </a:prstGeom>
          <a:solidFill>
            <a:srgbClr val="282C32"/>
          </a:solidFill>
          <a:ln/>
          <a:effectLst>
            <a:outerShdw blurRad="49530" dist="24130" dir="13500000" algn="bl" rotWithShape="0">
              <a:srgbClr val="FFFFFF">
                <a:alpha val="10000"/>
              </a:srgbClr>
            </a:outerShdw>
          </a:effectLst>
        </p:spPr>
        <p:txBody>
          <a:bodyPr/>
          <a:lstStyle/>
          <a:p>
            <a:endParaRPr lang="en-US"/>
          </a:p>
        </p:txBody>
      </p:sp>
      <p:sp>
        <p:nvSpPr>
          <p:cNvPr id="7" name="Text 4"/>
          <p:cNvSpPr/>
          <p:nvPr/>
        </p:nvSpPr>
        <p:spPr>
          <a:xfrm>
            <a:off x="944761" y="2460427"/>
            <a:ext cx="111919" cy="316111"/>
          </a:xfrm>
          <a:prstGeom prst="rect">
            <a:avLst/>
          </a:prstGeom>
          <a:noFill/>
          <a:ln/>
        </p:spPr>
        <p:txBody>
          <a:bodyPr wrap="none" lIns="0" tIns="0" rIns="0" bIns="0" rtlCol="0" anchor="t"/>
          <a:lstStyle/>
          <a:p>
            <a:pPr marL="0" indent="0" algn="ctr">
              <a:lnSpc>
                <a:spcPts val="2450"/>
              </a:lnSpc>
              <a:buNone/>
            </a:pPr>
            <a:r>
              <a:rPr lang="en-US" sz="2450" b="1" dirty="0">
                <a:solidFill>
                  <a:srgbClr val="EEEFF5"/>
                </a:solidFill>
                <a:latin typeface="Barlow Bold" pitchFamily="34" charset="0"/>
                <a:ea typeface="Barlow Bold" pitchFamily="34" charset="-122"/>
                <a:cs typeface="Barlow Bold" pitchFamily="34" charset="-120"/>
              </a:rPr>
              <a:t>1</a:t>
            </a:r>
            <a:endParaRPr lang="en-US" sz="2450" dirty="0"/>
          </a:p>
        </p:txBody>
      </p:sp>
      <p:sp>
        <p:nvSpPr>
          <p:cNvPr id="8" name="Text 5"/>
          <p:cNvSpPr/>
          <p:nvPr/>
        </p:nvSpPr>
        <p:spPr>
          <a:xfrm>
            <a:off x="2101572" y="2368391"/>
            <a:ext cx="3181707" cy="329208"/>
          </a:xfrm>
          <a:prstGeom prst="rect">
            <a:avLst/>
          </a:prstGeom>
          <a:noFill/>
          <a:ln/>
        </p:spPr>
        <p:txBody>
          <a:bodyPr wrap="none" lIns="0" tIns="0" rIns="0" bIns="0" rtlCol="0" anchor="t"/>
          <a:lstStyle/>
          <a:p>
            <a:pPr marL="0" indent="0" algn="l">
              <a:lnSpc>
                <a:spcPts val="2550"/>
              </a:lnSpc>
              <a:buNone/>
            </a:pPr>
            <a:r>
              <a:rPr lang="en-US" sz="2050" b="1" dirty="0">
                <a:solidFill>
                  <a:srgbClr val="EEEFF5"/>
                </a:solidFill>
                <a:latin typeface="Barlow Bold" pitchFamily="34" charset="0"/>
                <a:ea typeface="Barlow Bold" pitchFamily="34" charset="-122"/>
                <a:cs typeface="Barlow Bold" pitchFamily="34" charset="-120"/>
              </a:rPr>
              <a:t>Unstructured Data Analysis</a:t>
            </a:r>
            <a:endParaRPr lang="en-US" sz="2050" dirty="0"/>
          </a:p>
        </p:txBody>
      </p:sp>
      <p:sp>
        <p:nvSpPr>
          <p:cNvPr id="9" name="Text 6"/>
          <p:cNvSpPr/>
          <p:nvPr/>
        </p:nvSpPr>
        <p:spPr>
          <a:xfrm>
            <a:off x="2101572" y="2817614"/>
            <a:ext cx="6341864" cy="960477"/>
          </a:xfrm>
          <a:prstGeom prst="rect">
            <a:avLst/>
          </a:prstGeom>
          <a:noFill/>
          <a:ln/>
        </p:spPr>
        <p:txBody>
          <a:bodyPr wrap="squar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Techniques for extracting meaningful insights from unstructured and multidimensional data relevant to complaint analysis</a:t>
            </a:r>
            <a:endParaRPr lang="en-US" sz="1550" dirty="0"/>
          </a:p>
        </p:txBody>
      </p:sp>
      <p:sp>
        <p:nvSpPr>
          <p:cNvPr id="10" name="Shape 7"/>
          <p:cNvSpPr/>
          <p:nvPr/>
        </p:nvSpPr>
        <p:spPr>
          <a:xfrm>
            <a:off x="1203008" y="4617244"/>
            <a:ext cx="700564" cy="22860"/>
          </a:xfrm>
          <a:prstGeom prst="roundRect">
            <a:avLst>
              <a:gd name="adj" fmla="val 788060"/>
            </a:avLst>
          </a:prstGeom>
          <a:solidFill>
            <a:srgbClr val="60646A"/>
          </a:solidFill>
          <a:ln/>
        </p:spPr>
        <p:txBody>
          <a:bodyPr/>
          <a:lstStyle/>
          <a:p>
            <a:endParaRPr lang="en-US"/>
          </a:p>
        </p:txBody>
      </p:sp>
      <p:sp>
        <p:nvSpPr>
          <p:cNvPr id="11" name="Shape 8"/>
          <p:cNvSpPr/>
          <p:nvPr/>
        </p:nvSpPr>
        <p:spPr>
          <a:xfrm>
            <a:off x="775573" y="4403527"/>
            <a:ext cx="450294" cy="450294"/>
          </a:xfrm>
          <a:prstGeom prst="roundRect">
            <a:avLst>
              <a:gd name="adj" fmla="val 40007"/>
            </a:avLst>
          </a:prstGeom>
          <a:solidFill>
            <a:srgbClr val="282C32"/>
          </a:solidFill>
          <a:ln/>
          <a:effectLst>
            <a:outerShdw blurRad="49530" dist="24130" dir="13500000" algn="bl" rotWithShape="0">
              <a:srgbClr val="FFFFFF">
                <a:alpha val="10000"/>
              </a:srgbClr>
            </a:outerShdw>
          </a:effectLst>
        </p:spPr>
        <p:txBody>
          <a:bodyPr/>
          <a:lstStyle/>
          <a:p>
            <a:endParaRPr lang="en-US"/>
          </a:p>
        </p:txBody>
      </p:sp>
      <p:sp>
        <p:nvSpPr>
          <p:cNvPr id="12" name="Text 9"/>
          <p:cNvSpPr/>
          <p:nvPr/>
        </p:nvSpPr>
        <p:spPr>
          <a:xfrm>
            <a:off x="912138" y="4470559"/>
            <a:ext cx="177046" cy="316111"/>
          </a:xfrm>
          <a:prstGeom prst="rect">
            <a:avLst/>
          </a:prstGeom>
          <a:noFill/>
          <a:ln/>
        </p:spPr>
        <p:txBody>
          <a:bodyPr wrap="none" lIns="0" tIns="0" rIns="0" bIns="0" rtlCol="0" anchor="t"/>
          <a:lstStyle/>
          <a:p>
            <a:pPr marL="0" indent="0" algn="ctr">
              <a:lnSpc>
                <a:spcPts val="2450"/>
              </a:lnSpc>
              <a:buNone/>
            </a:pPr>
            <a:r>
              <a:rPr lang="en-US" sz="2450" b="1" dirty="0">
                <a:solidFill>
                  <a:srgbClr val="EEEFF5"/>
                </a:solidFill>
                <a:latin typeface="Barlow Bold" pitchFamily="34" charset="0"/>
                <a:ea typeface="Barlow Bold" pitchFamily="34" charset="-122"/>
                <a:cs typeface="Barlow Bold" pitchFamily="34" charset="-120"/>
              </a:rPr>
              <a:t>2</a:t>
            </a:r>
            <a:endParaRPr lang="en-US" sz="2450" dirty="0"/>
          </a:p>
        </p:txBody>
      </p:sp>
      <p:sp>
        <p:nvSpPr>
          <p:cNvPr id="13" name="Text 10"/>
          <p:cNvSpPr/>
          <p:nvPr/>
        </p:nvSpPr>
        <p:spPr>
          <a:xfrm>
            <a:off x="2101572" y="4378523"/>
            <a:ext cx="2739152" cy="329208"/>
          </a:xfrm>
          <a:prstGeom prst="rect">
            <a:avLst/>
          </a:prstGeom>
          <a:noFill/>
          <a:ln/>
        </p:spPr>
        <p:txBody>
          <a:bodyPr wrap="none" lIns="0" tIns="0" rIns="0" bIns="0" rtlCol="0" anchor="t"/>
          <a:lstStyle/>
          <a:p>
            <a:pPr marL="0" indent="0" algn="l">
              <a:lnSpc>
                <a:spcPts val="2550"/>
              </a:lnSpc>
              <a:buNone/>
            </a:pPr>
            <a:r>
              <a:rPr lang="en-US" sz="2050" b="1" dirty="0">
                <a:solidFill>
                  <a:srgbClr val="EEEFF5"/>
                </a:solidFill>
                <a:latin typeface="Barlow Bold" pitchFamily="34" charset="0"/>
                <a:ea typeface="Barlow Bold" pitchFamily="34" charset="-122"/>
                <a:cs typeface="Barlow Bold" pitchFamily="34" charset="-120"/>
              </a:rPr>
              <a:t>Deep Learning Methods</a:t>
            </a:r>
            <a:endParaRPr lang="en-US" sz="2050" dirty="0"/>
          </a:p>
        </p:txBody>
      </p:sp>
      <p:sp>
        <p:nvSpPr>
          <p:cNvPr id="14" name="Text 11"/>
          <p:cNvSpPr/>
          <p:nvPr/>
        </p:nvSpPr>
        <p:spPr>
          <a:xfrm>
            <a:off x="2101572" y="4827746"/>
            <a:ext cx="6341864" cy="640318"/>
          </a:xfrm>
          <a:prstGeom prst="rect">
            <a:avLst/>
          </a:prstGeom>
          <a:noFill/>
          <a:ln/>
        </p:spPr>
        <p:txBody>
          <a:bodyPr wrap="squar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Advanced NLP techniques enable efficient processing of large volumes of complaints</a:t>
            </a:r>
            <a:endParaRPr lang="en-US" sz="1550" dirty="0"/>
          </a:p>
        </p:txBody>
      </p:sp>
      <p:sp>
        <p:nvSpPr>
          <p:cNvPr id="15" name="Shape 12"/>
          <p:cNvSpPr/>
          <p:nvPr/>
        </p:nvSpPr>
        <p:spPr>
          <a:xfrm>
            <a:off x="1203008" y="6307217"/>
            <a:ext cx="700564" cy="22860"/>
          </a:xfrm>
          <a:prstGeom prst="roundRect">
            <a:avLst>
              <a:gd name="adj" fmla="val 788060"/>
            </a:avLst>
          </a:prstGeom>
          <a:solidFill>
            <a:srgbClr val="60646A"/>
          </a:solidFill>
          <a:ln/>
        </p:spPr>
        <p:txBody>
          <a:bodyPr/>
          <a:lstStyle/>
          <a:p>
            <a:endParaRPr lang="en-US"/>
          </a:p>
        </p:txBody>
      </p:sp>
      <p:sp>
        <p:nvSpPr>
          <p:cNvPr id="16" name="Shape 13"/>
          <p:cNvSpPr/>
          <p:nvPr/>
        </p:nvSpPr>
        <p:spPr>
          <a:xfrm>
            <a:off x="775573" y="6093500"/>
            <a:ext cx="450294" cy="450294"/>
          </a:xfrm>
          <a:prstGeom prst="roundRect">
            <a:avLst>
              <a:gd name="adj" fmla="val 40007"/>
            </a:avLst>
          </a:prstGeom>
          <a:solidFill>
            <a:srgbClr val="282C32"/>
          </a:solidFill>
          <a:ln/>
          <a:effectLst>
            <a:outerShdw blurRad="49530" dist="24130" dir="13500000" algn="bl" rotWithShape="0">
              <a:srgbClr val="FFFFFF">
                <a:alpha val="10000"/>
              </a:srgbClr>
            </a:outerShdw>
          </a:effectLst>
        </p:spPr>
        <p:txBody>
          <a:bodyPr/>
          <a:lstStyle/>
          <a:p>
            <a:endParaRPr lang="en-US"/>
          </a:p>
        </p:txBody>
      </p:sp>
      <p:sp>
        <p:nvSpPr>
          <p:cNvPr id="17" name="Text 14"/>
          <p:cNvSpPr/>
          <p:nvPr/>
        </p:nvSpPr>
        <p:spPr>
          <a:xfrm>
            <a:off x="915353" y="6160532"/>
            <a:ext cx="170736" cy="316111"/>
          </a:xfrm>
          <a:prstGeom prst="rect">
            <a:avLst/>
          </a:prstGeom>
          <a:noFill/>
          <a:ln/>
        </p:spPr>
        <p:txBody>
          <a:bodyPr wrap="none" lIns="0" tIns="0" rIns="0" bIns="0" rtlCol="0" anchor="t"/>
          <a:lstStyle/>
          <a:p>
            <a:pPr marL="0" indent="0" algn="ctr">
              <a:lnSpc>
                <a:spcPts val="2450"/>
              </a:lnSpc>
              <a:buNone/>
            </a:pPr>
            <a:r>
              <a:rPr lang="en-US" sz="2450" b="1" dirty="0">
                <a:solidFill>
                  <a:srgbClr val="EEEFF5"/>
                </a:solidFill>
                <a:latin typeface="Barlow Bold" pitchFamily="34" charset="0"/>
                <a:ea typeface="Barlow Bold" pitchFamily="34" charset="-122"/>
                <a:cs typeface="Barlow Bold" pitchFamily="34" charset="-120"/>
              </a:rPr>
              <a:t>3</a:t>
            </a:r>
            <a:endParaRPr lang="en-US" sz="2450" dirty="0"/>
          </a:p>
        </p:txBody>
      </p:sp>
      <p:sp>
        <p:nvSpPr>
          <p:cNvPr id="18" name="Text 15"/>
          <p:cNvSpPr/>
          <p:nvPr/>
        </p:nvSpPr>
        <p:spPr>
          <a:xfrm>
            <a:off x="2101572" y="6068497"/>
            <a:ext cx="3570208" cy="329208"/>
          </a:xfrm>
          <a:prstGeom prst="rect">
            <a:avLst/>
          </a:prstGeom>
          <a:noFill/>
          <a:ln/>
        </p:spPr>
        <p:txBody>
          <a:bodyPr wrap="none" lIns="0" tIns="0" rIns="0" bIns="0" rtlCol="0" anchor="t"/>
          <a:lstStyle/>
          <a:p>
            <a:pPr marL="0" indent="0" algn="l">
              <a:lnSpc>
                <a:spcPts val="2550"/>
              </a:lnSpc>
              <a:buNone/>
            </a:pPr>
            <a:r>
              <a:rPr lang="en-US" sz="2050" b="1" dirty="0">
                <a:solidFill>
                  <a:srgbClr val="EEEFF5"/>
                </a:solidFill>
                <a:latin typeface="Barlow Bold" pitchFamily="34" charset="0"/>
                <a:ea typeface="Barlow Bold" pitchFamily="34" charset="-122"/>
                <a:cs typeface="Barlow Bold" pitchFamily="34" charset="-120"/>
              </a:rPr>
              <a:t>Speech and Entity Recognition</a:t>
            </a:r>
            <a:endParaRPr lang="en-US" sz="2050" dirty="0"/>
          </a:p>
        </p:txBody>
      </p:sp>
      <p:sp>
        <p:nvSpPr>
          <p:cNvPr id="19" name="Text 16"/>
          <p:cNvSpPr/>
          <p:nvPr/>
        </p:nvSpPr>
        <p:spPr>
          <a:xfrm>
            <a:off x="2101572" y="6517719"/>
            <a:ext cx="6341864" cy="960477"/>
          </a:xfrm>
          <a:prstGeom prst="rect">
            <a:avLst/>
          </a:prstGeom>
          <a:noFill/>
          <a:ln/>
        </p:spPr>
        <p:txBody>
          <a:bodyPr wrap="squar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Techniques for extracting key entities from customer conversations using speech recognition and named entity recognition</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40053" y="961311"/>
            <a:ext cx="7836694" cy="1228725"/>
          </a:xfrm>
          <a:prstGeom prst="rect">
            <a:avLst/>
          </a:prstGeom>
          <a:noFill/>
          <a:ln/>
        </p:spPr>
        <p:txBody>
          <a:bodyPr wrap="square" lIns="0" tIns="0" rIns="0" bIns="0" rtlCol="0" anchor="t"/>
          <a:lstStyle/>
          <a:p>
            <a:pPr marL="0" indent="0">
              <a:lnSpc>
                <a:spcPts val="4800"/>
              </a:lnSpc>
              <a:buNone/>
            </a:pPr>
            <a:r>
              <a:rPr lang="en-US" sz="3850" b="1" dirty="0">
                <a:solidFill>
                  <a:srgbClr val="9998FF"/>
                </a:solidFill>
                <a:latin typeface="Barlow Bold" pitchFamily="34" charset="0"/>
                <a:ea typeface="Barlow Bold" pitchFamily="34" charset="-122"/>
                <a:cs typeface="Barlow Bold" pitchFamily="34" charset="-120"/>
              </a:rPr>
              <a:t>Competitor Analysis: Direct Competitors</a:t>
            </a:r>
            <a:endParaRPr lang="en-US" sz="3850" dirty="0"/>
          </a:p>
        </p:txBody>
      </p:sp>
      <p:sp>
        <p:nvSpPr>
          <p:cNvPr id="4" name="Shape 1"/>
          <p:cNvSpPr/>
          <p:nvPr/>
        </p:nvSpPr>
        <p:spPr>
          <a:xfrm>
            <a:off x="6140053" y="2470190"/>
            <a:ext cx="7836694" cy="4797981"/>
          </a:xfrm>
          <a:prstGeom prst="roundRect">
            <a:avLst>
              <a:gd name="adj" fmla="val 3504"/>
            </a:avLst>
          </a:prstGeom>
          <a:noFill/>
          <a:ln w="7620">
            <a:solidFill>
              <a:srgbClr val="FFFFFF">
                <a:alpha val="24000"/>
              </a:srgbClr>
            </a:solidFill>
            <a:prstDash val="solid"/>
          </a:ln>
        </p:spPr>
        <p:txBody>
          <a:bodyPr/>
          <a:lstStyle/>
          <a:p>
            <a:endParaRPr lang="en-US"/>
          </a:p>
        </p:txBody>
      </p:sp>
      <p:sp>
        <p:nvSpPr>
          <p:cNvPr id="5" name="Shape 2"/>
          <p:cNvSpPr/>
          <p:nvPr/>
        </p:nvSpPr>
        <p:spPr>
          <a:xfrm>
            <a:off x="6147673" y="2477810"/>
            <a:ext cx="7821454" cy="538163"/>
          </a:xfrm>
          <a:prstGeom prst="rect">
            <a:avLst/>
          </a:prstGeom>
          <a:solidFill>
            <a:srgbClr val="FFFFFF">
              <a:alpha val="4000"/>
            </a:srgbClr>
          </a:solidFill>
          <a:ln/>
        </p:spPr>
        <p:txBody>
          <a:bodyPr/>
          <a:lstStyle/>
          <a:p>
            <a:endParaRPr lang="en-US"/>
          </a:p>
        </p:txBody>
      </p:sp>
      <p:sp>
        <p:nvSpPr>
          <p:cNvPr id="6" name="Text 3"/>
          <p:cNvSpPr/>
          <p:nvPr/>
        </p:nvSpPr>
        <p:spPr>
          <a:xfrm>
            <a:off x="6334363" y="2597468"/>
            <a:ext cx="157817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Competitor</a:t>
            </a:r>
            <a:endParaRPr lang="en-US" sz="1450" dirty="0"/>
          </a:p>
        </p:txBody>
      </p:sp>
      <p:sp>
        <p:nvSpPr>
          <p:cNvPr id="7" name="Text 4"/>
          <p:cNvSpPr/>
          <p:nvPr/>
        </p:nvSpPr>
        <p:spPr>
          <a:xfrm>
            <a:off x="8293537" y="2597468"/>
            <a:ext cx="157436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Key Features</a:t>
            </a:r>
            <a:endParaRPr lang="en-US" sz="1450" dirty="0"/>
          </a:p>
        </p:txBody>
      </p:sp>
      <p:sp>
        <p:nvSpPr>
          <p:cNvPr id="8" name="Text 5"/>
          <p:cNvSpPr/>
          <p:nvPr/>
        </p:nvSpPr>
        <p:spPr>
          <a:xfrm>
            <a:off x="10248900" y="2597468"/>
            <a:ext cx="157436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Target Audience</a:t>
            </a:r>
            <a:endParaRPr lang="en-US" sz="1450" dirty="0"/>
          </a:p>
        </p:txBody>
      </p:sp>
      <p:sp>
        <p:nvSpPr>
          <p:cNvPr id="9" name="Text 6"/>
          <p:cNvSpPr/>
          <p:nvPr/>
        </p:nvSpPr>
        <p:spPr>
          <a:xfrm>
            <a:off x="12204263" y="2597468"/>
            <a:ext cx="157817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AI Capabilities</a:t>
            </a:r>
            <a:endParaRPr lang="en-US" sz="1450" dirty="0"/>
          </a:p>
        </p:txBody>
      </p:sp>
      <p:sp>
        <p:nvSpPr>
          <p:cNvPr id="10" name="Shape 7"/>
          <p:cNvSpPr/>
          <p:nvPr/>
        </p:nvSpPr>
        <p:spPr>
          <a:xfrm>
            <a:off x="6147673" y="3015972"/>
            <a:ext cx="7821454" cy="1434703"/>
          </a:xfrm>
          <a:prstGeom prst="rect">
            <a:avLst/>
          </a:prstGeom>
          <a:solidFill>
            <a:srgbClr val="000000">
              <a:alpha val="4000"/>
            </a:srgbClr>
          </a:solidFill>
          <a:ln/>
        </p:spPr>
        <p:txBody>
          <a:bodyPr/>
          <a:lstStyle/>
          <a:p>
            <a:endParaRPr lang="en-US"/>
          </a:p>
        </p:txBody>
      </p:sp>
      <p:sp>
        <p:nvSpPr>
          <p:cNvPr id="11" name="Text 8"/>
          <p:cNvSpPr/>
          <p:nvPr/>
        </p:nvSpPr>
        <p:spPr>
          <a:xfrm>
            <a:off x="6334363" y="3135630"/>
            <a:ext cx="157817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Zendesk</a:t>
            </a:r>
            <a:endParaRPr lang="en-US" sz="1450" dirty="0"/>
          </a:p>
        </p:txBody>
      </p:sp>
      <p:sp>
        <p:nvSpPr>
          <p:cNvPr id="12" name="Text 9"/>
          <p:cNvSpPr/>
          <p:nvPr/>
        </p:nvSpPr>
        <p:spPr>
          <a:xfrm>
            <a:off x="8293537" y="3135630"/>
            <a:ext cx="1574363" cy="896541"/>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AI chatbots, ticketing, knowledge base</a:t>
            </a:r>
            <a:endParaRPr lang="en-US" sz="1450" dirty="0"/>
          </a:p>
        </p:txBody>
      </p:sp>
      <p:sp>
        <p:nvSpPr>
          <p:cNvPr id="13" name="Text 10"/>
          <p:cNvSpPr/>
          <p:nvPr/>
        </p:nvSpPr>
        <p:spPr>
          <a:xfrm>
            <a:off x="10248900" y="3135630"/>
            <a:ext cx="1574363" cy="597694"/>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Medium-large enterprises</a:t>
            </a:r>
            <a:endParaRPr lang="en-US" sz="1450" dirty="0"/>
          </a:p>
        </p:txBody>
      </p:sp>
      <p:sp>
        <p:nvSpPr>
          <p:cNvPr id="14" name="Text 11"/>
          <p:cNvSpPr/>
          <p:nvPr/>
        </p:nvSpPr>
        <p:spPr>
          <a:xfrm>
            <a:off x="12204263" y="3135630"/>
            <a:ext cx="1578173" cy="1195388"/>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OpenAI chatbots, predictive support</a:t>
            </a:r>
            <a:endParaRPr lang="en-US" sz="1450" dirty="0"/>
          </a:p>
        </p:txBody>
      </p:sp>
      <p:sp>
        <p:nvSpPr>
          <p:cNvPr id="15" name="Shape 12"/>
          <p:cNvSpPr/>
          <p:nvPr/>
        </p:nvSpPr>
        <p:spPr>
          <a:xfrm>
            <a:off x="6147673" y="4450675"/>
            <a:ext cx="7821454" cy="1135856"/>
          </a:xfrm>
          <a:prstGeom prst="rect">
            <a:avLst/>
          </a:prstGeom>
          <a:solidFill>
            <a:srgbClr val="FFFFFF">
              <a:alpha val="4000"/>
            </a:srgbClr>
          </a:solidFill>
          <a:ln/>
        </p:spPr>
        <p:txBody>
          <a:bodyPr/>
          <a:lstStyle/>
          <a:p>
            <a:endParaRPr lang="en-US"/>
          </a:p>
        </p:txBody>
      </p:sp>
      <p:sp>
        <p:nvSpPr>
          <p:cNvPr id="16" name="Text 13"/>
          <p:cNvSpPr/>
          <p:nvPr/>
        </p:nvSpPr>
        <p:spPr>
          <a:xfrm>
            <a:off x="6334363" y="4570333"/>
            <a:ext cx="157817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Intercom</a:t>
            </a:r>
            <a:endParaRPr lang="en-US" sz="1450" dirty="0"/>
          </a:p>
        </p:txBody>
      </p:sp>
      <p:sp>
        <p:nvSpPr>
          <p:cNvPr id="17" name="Text 14"/>
          <p:cNvSpPr/>
          <p:nvPr/>
        </p:nvSpPr>
        <p:spPr>
          <a:xfrm>
            <a:off x="8293537" y="4570333"/>
            <a:ext cx="1574363" cy="597694"/>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AI chatbots, live chat, messaging</a:t>
            </a:r>
            <a:endParaRPr lang="en-US" sz="1450" dirty="0"/>
          </a:p>
        </p:txBody>
      </p:sp>
      <p:sp>
        <p:nvSpPr>
          <p:cNvPr id="18" name="Text 15"/>
          <p:cNvSpPr/>
          <p:nvPr/>
        </p:nvSpPr>
        <p:spPr>
          <a:xfrm>
            <a:off x="10248900" y="4570333"/>
            <a:ext cx="157436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SaaS businesses</a:t>
            </a:r>
            <a:endParaRPr lang="en-US" sz="1450" dirty="0"/>
          </a:p>
        </p:txBody>
      </p:sp>
      <p:sp>
        <p:nvSpPr>
          <p:cNvPr id="19" name="Text 16"/>
          <p:cNvSpPr/>
          <p:nvPr/>
        </p:nvSpPr>
        <p:spPr>
          <a:xfrm>
            <a:off x="12204263" y="4570333"/>
            <a:ext cx="1578173" cy="896541"/>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Advanced NLP, human-like responses</a:t>
            </a:r>
            <a:endParaRPr lang="en-US" sz="1450" dirty="0"/>
          </a:p>
        </p:txBody>
      </p:sp>
      <p:sp>
        <p:nvSpPr>
          <p:cNvPr id="20" name="Shape 17"/>
          <p:cNvSpPr/>
          <p:nvPr/>
        </p:nvSpPr>
        <p:spPr>
          <a:xfrm>
            <a:off x="6147673" y="5586532"/>
            <a:ext cx="7821454" cy="837009"/>
          </a:xfrm>
          <a:prstGeom prst="rect">
            <a:avLst/>
          </a:prstGeom>
          <a:solidFill>
            <a:srgbClr val="000000">
              <a:alpha val="4000"/>
            </a:srgbClr>
          </a:solidFill>
          <a:ln/>
        </p:spPr>
        <p:txBody>
          <a:bodyPr/>
          <a:lstStyle/>
          <a:p>
            <a:endParaRPr lang="en-US"/>
          </a:p>
        </p:txBody>
      </p:sp>
      <p:sp>
        <p:nvSpPr>
          <p:cNvPr id="21" name="Text 18"/>
          <p:cNvSpPr/>
          <p:nvPr/>
        </p:nvSpPr>
        <p:spPr>
          <a:xfrm>
            <a:off x="6334363" y="5706189"/>
            <a:ext cx="157817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Ada</a:t>
            </a:r>
            <a:endParaRPr lang="en-US" sz="1450" dirty="0"/>
          </a:p>
        </p:txBody>
      </p:sp>
      <p:sp>
        <p:nvSpPr>
          <p:cNvPr id="22" name="Text 19"/>
          <p:cNvSpPr/>
          <p:nvPr/>
        </p:nvSpPr>
        <p:spPr>
          <a:xfrm>
            <a:off x="8293537" y="5706189"/>
            <a:ext cx="1574363" cy="597694"/>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AI voice bots, analytics tools</a:t>
            </a:r>
            <a:endParaRPr lang="en-US" sz="1450" dirty="0"/>
          </a:p>
        </p:txBody>
      </p:sp>
      <p:sp>
        <p:nvSpPr>
          <p:cNvPr id="23" name="Text 20"/>
          <p:cNvSpPr/>
          <p:nvPr/>
        </p:nvSpPr>
        <p:spPr>
          <a:xfrm>
            <a:off x="10248900" y="5706189"/>
            <a:ext cx="1574363" cy="597694"/>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Large enterprises</a:t>
            </a:r>
            <a:endParaRPr lang="en-US" sz="1450" dirty="0"/>
          </a:p>
        </p:txBody>
      </p:sp>
      <p:sp>
        <p:nvSpPr>
          <p:cNvPr id="24" name="Text 21"/>
          <p:cNvSpPr/>
          <p:nvPr/>
        </p:nvSpPr>
        <p:spPr>
          <a:xfrm>
            <a:off x="12204263" y="5706189"/>
            <a:ext cx="1578173" cy="597694"/>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Self-learning bots, robust NLU</a:t>
            </a:r>
            <a:endParaRPr lang="en-US" sz="1450" dirty="0"/>
          </a:p>
        </p:txBody>
      </p:sp>
      <p:sp>
        <p:nvSpPr>
          <p:cNvPr id="25" name="Shape 22"/>
          <p:cNvSpPr/>
          <p:nvPr/>
        </p:nvSpPr>
        <p:spPr>
          <a:xfrm>
            <a:off x="6147673" y="6423541"/>
            <a:ext cx="7821454" cy="837009"/>
          </a:xfrm>
          <a:prstGeom prst="rect">
            <a:avLst/>
          </a:prstGeom>
          <a:solidFill>
            <a:srgbClr val="FFFFFF">
              <a:alpha val="4000"/>
            </a:srgbClr>
          </a:solidFill>
          <a:ln/>
        </p:spPr>
        <p:txBody>
          <a:bodyPr/>
          <a:lstStyle/>
          <a:p>
            <a:endParaRPr lang="en-US"/>
          </a:p>
        </p:txBody>
      </p:sp>
      <p:sp>
        <p:nvSpPr>
          <p:cNvPr id="26" name="Text 23"/>
          <p:cNvSpPr/>
          <p:nvPr/>
        </p:nvSpPr>
        <p:spPr>
          <a:xfrm>
            <a:off x="6334363" y="6543199"/>
            <a:ext cx="157817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Tidio</a:t>
            </a:r>
            <a:endParaRPr lang="en-US" sz="1450" dirty="0"/>
          </a:p>
        </p:txBody>
      </p:sp>
      <p:sp>
        <p:nvSpPr>
          <p:cNvPr id="27" name="Text 24"/>
          <p:cNvSpPr/>
          <p:nvPr/>
        </p:nvSpPr>
        <p:spPr>
          <a:xfrm>
            <a:off x="8293537" y="6543199"/>
            <a:ext cx="1574363" cy="597694"/>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Lyro AI, live chat, visitor tracking</a:t>
            </a:r>
            <a:endParaRPr lang="en-US" sz="1450" dirty="0"/>
          </a:p>
        </p:txBody>
      </p:sp>
      <p:sp>
        <p:nvSpPr>
          <p:cNvPr id="28" name="Text 25"/>
          <p:cNvSpPr/>
          <p:nvPr/>
        </p:nvSpPr>
        <p:spPr>
          <a:xfrm>
            <a:off x="10248900" y="6543199"/>
            <a:ext cx="1574363" cy="298847"/>
          </a:xfrm>
          <a:prstGeom prst="rect">
            <a:avLst/>
          </a:prstGeom>
          <a:noFill/>
          <a:ln/>
        </p:spPr>
        <p:txBody>
          <a:bodyPr wrap="non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SMBs/startups</a:t>
            </a:r>
            <a:endParaRPr lang="en-US" sz="1450" dirty="0"/>
          </a:p>
        </p:txBody>
      </p:sp>
      <p:sp>
        <p:nvSpPr>
          <p:cNvPr id="29" name="Text 26"/>
          <p:cNvSpPr/>
          <p:nvPr/>
        </p:nvSpPr>
        <p:spPr>
          <a:xfrm>
            <a:off x="12204263" y="6543199"/>
            <a:ext cx="1578173" cy="597694"/>
          </a:xfrm>
          <a:prstGeom prst="rect">
            <a:avLst/>
          </a:prstGeom>
          <a:noFill/>
          <a:ln/>
        </p:spPr>
        <p:txBody>
          <a:bodyPr wrap="square" lIns="0" tIns="0" rIns="0" bIns="0" rtlCol="0" anchor="t"/>
          <a:lstStyle/>
          <a:p>
            <a:pPr marL="0" indent="0">
              <a:lnSpc>
                <a:spcPts val="2350"/>
              </a:lnSpc>
              <a:buNone/>
            </a:pPr>
            <a:r>
              <a:rPr lang="en-US" sz="1450" dirty="0">
                <a:solidFill>
                  <a:srgbClr val="EEEFF5"/>
                </a:solidFill>
                <a:latin typeface="Montserrat" pitchFamily="34" charset="0"/>
                <a:ea typeface="Montserrat" pitchFamily="34" charset="-122"/>
                <a:cs typeface="Montserrat" pitchFamily="34" charset="-120"/>
              </a:rPr>
              <a:t>Automates 70%, easy to use</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834866"/>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SWOT Analysis</a:t>
            </a:r>
            <a:endParaRPr lang="en-US" sz="4450" dirty="0"/>
          </a:p>
        </p:txBody>
      </p:sp>
      <p:sp>
        <p:nvSpPr>
          <p:cNvPr id="4" name="Shape 1"/>
          <p:cNvSpPr/>
          <p:nvPr/>
        </p:nvSpPr>
        <p:spPr>
          <a:xfrm>
            <a:off x="6244709" y="1872496"/>
            <a:ext cx="3705463" cy="2652832"/>
          </a:xfrm>
          <a:prstGeom prst="roundRect">
            <a:avLst>
              <a:gd name="adj" fmla="val 7350"/>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5" name="Text 2"/>
          <p:cNvSpPr/>
          <p:nvPr/>
        </p:nvSpPr>
        <p:spPr>
          <a:xfrm>
            <a:off x="6461284" y="2089071"/>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Strengths</a:t>
            </a:r>
            <a:endParaRPr lang="en-US" sz="2200" dirty="0"/>
          </a:p>
        </p:txBody>
      </p:sp>
      <p:sp>
        <p:nvSpPr>
          <p:cNvPr id="6" name="Text 3"/>
          <p:cNvSpPr/>
          <p:nvPr/>
        </p:nvSpPr>
        <p:spPr>
          <a:xfrm>
            <a:off x="6461284" y="2575203"/>
            <a:ext cx="3272314"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AI-powered chatbots and automation are standard across competitors, ensuring advanced customer service capabilities</a:t>
            </a:r>
            <a:endParaRPr lang="en-US" sz="1700" dirty="0"/>
          </a:p>
        </p:txBody>
      </p:sp>
      <p:sp>
        <p:nvSpPr>
          <p:cNvPr id="7" name="Shape 4"/>
          <p:cNvSpPr/>
          <p:nvPr/>
        </p:nvSpPr>
        <p:spPr>
          <a:xfrm>
            <a:off x="10166747" y="1872496"/>
            <a:ext cx="3705463" cy="2652832"/>
          </a:xfrm>
          <a:prstGeom prst="roundRect">
            <a:avLst>
              <a:gd name="adj" fmla="val 7350"/>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8" name="Text 5"/>
          <p:cNvSpPr/>
          <p:nvPr/>
        </p:nvSpPr>
        <p:spPr>
          <a:xfrm>
            <a:off x="10383322" y="2089071"/>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Weaknesses</a:t>
            </a:r>
            <a:endParaRPr lang="en-US" sz="2200" dirty="0"/>
          </a:p>
        </p:txBody>
      </p:sp>
      <p:sp>
        <p:nvSpPr>
          <p:cNvPr id="9" name="Text 6"/>
          <p:cNvSpPr/>
          <p:nvPr/>
        </p:nvSpPr>
        <p:spPr>
          <a:xfrm>
            <a:off x="10383322" y="2575203"/>
            <a:ext cx="3272314"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Mixed customer satisfaction for some competitors, highlighting potential gaps in customer experience</a:t>
            </a:r>
            <a:endParaRPr lang="en-US" sz="1700" dirty="0"/>
          </a:p>
        </p:txBody>
      </p:sp>
      <p:sp>
        <p:nvSpPr>
          <p:cNvPr id="10" name="Shape 7"/>
          <p:cNvSpPr/>
          <p:nvPr/>
        </p:nvSpPr>
        <p:spPr>
          <a:xfrm>
            <a:off x="6244709" y="4741902"/>
            <a:ext cx="3705463" cy="2652832"/>
          </a:xfrm>
          <a:prstGeom prst="roundRect">
            <a:avLst>
              <a:gd name="adj" fmla="val 7350"/>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11" name="Text 8"/>
          <p:cNvSpPr/>
          <p:nvPr/>
        </p:nvSpPr>
        <p:spPr>
          <a:xfrm>
            <a:off x="6461284" y="4958477"/>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Opportunities</a:t>
            </a:r>
            <a:endParaRPr lang="en-US" sz="2200" dirty="0"/>
          </a:p>
        </p:txBody>
      </p:sp>
      <p:sp>
        <p:nvSpPr>
          <p:cNvPr id="12" name="Text 9"/>
          <p:cNvSpPr/>
          <p:nvPr/>
        </p:nvSpPr>
        <p:spPr>
          <a:xfrm>
            <a:off x="6461284" y="5444609"/>
            <a:ext cx="3272314"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Increasing global demand for AI-driven customer service solutions across industries provides room for growth</a:t>
            </a:r>
            <a:endParaRPr lang="en-US" sz="1700" dirty="0"/>
          </a:p>
        </p:txBody>
      </p:sp>
      <p:sp>
        <p:nvSpPr>
          <p:cNvPr id="13" name="Shape 10"/>
          <p:cNvSpPr/>
          <p:nvPr/>
        </p:nvSpPr>
        <p:spPr>
          <a:xfrm>
            <a:off x="10166747" y="4741902"/>
            <a:ext cx="3705463" cy="2652832"/>
          </a:xfrm>
          <a:prstGeom prst="roundRect">
            <a:avLst>
              <a:gd name="adj" fmla="val 7350"/>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14" name="Text 11"/>
          <p:cNvSpPr/>
          <p:nvPr/>
        </p:nvSpPr>
        <p:spPr>
          <a:xfrm>
            <a:off x="10383322" y="4958477"/>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Threats</a:t>
            </a:r>
            <a:endParaRPr lang="en-US" sz="2200" dirty="0"/>
          </a:p>
        </p:txBody>
      </p:sp>
      <p:sp>
        <p:nvSpPr>
          <p:cNvPr id="15" name="Text 12"/>
          <p:cNvSpPr/>
          <p:nvPr/>
        </p:nvSpPr>
        <p:spPr>
          <a:xfrm>
            <a:off x="10383322" y="5444609"/>
            <a:ext cx="3272314"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Intense competition from established direct and indirect competitors, rapid technological advancements in AI/NLP</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719"/>
          </a:xfrm>
          <a:prstGeom prst="rect">
            <a:avLst/>
          </a:prstGeom>
        </p:spPr>
      </p:pic>
      <p:sp>
        <p:nvSpPr>
          <p:cNvPr id="3" name="Text 0"/>
          <p:cNvSpPr/>
          <p:nvPr/>
        </p:nvSpPr>
        <p:spPr>
          <a:xfrm>
            <a:off x="681038" y="535186"/>
            <a:ext cx="5840968" cy="640080"/>
          </a:xfrm>
          <a:prstGeom prst="rect">
            <a:avLst/>
          </a:prstGeom>
          <a:noFill/>
          <a:ln/>
        </p:spPr>
        <p:txBody>
          <a:bodyPr wrap="none" lIns="0" tIns="0" rIns="0" bIns="0" rtlCol="0" anchor="t"/>
          <a:lstStyle/>
          <a:p>
            <a:pPr marL="0" indent="0">
              <a:lnSpc>
                <a:spcPts val="5000"/>
              </a:lnSpc>
              <a:buNone/>
            </a:pPr>
            <a:r>
              <a:rPr lang="en-US" sz="4000" b="1" dirty="0">
                <a:solidFill>
                  <a:srgbClr val="9998FF"/>
                </a:solidFill>
                <a:latin typeface="Barlow Bold" pitchFamily="34" charset="0"/>
                <a:ea typeface="Barlow Bold" pitchFamily="34" charset="-122"/>
                <a:cs typeface="Barlow Bold" pitchFamily="34" charset="-120"/>
              </a:rPr>
              <a:t>Roadmap Implementation</a:t>
            </a:r>
            <a:endParaRPr lang="en-US" sz="4000" dirty="0"/>
          </a:p>
        </p:txBody>
      </p:sp>
      <p:pic>
        <p:nvPicPr>
          <p:cNvPr id="4" name="Image 1" descr="preencoded.png"/>
          <p:cNvPicPr>
            <a:picLocks noChangeAspect="1"/>
          </p:cNvPicPr>
          <p:nvPr/>
        </p:nvPicPr>
        <p:blipFill>
          <a:blip r:embed="rId4"/>
          <a:stretch>
            <a:fillRect/>
          </a:stretch>
        </p:blipFill>
        <p:spPr>
          <a:xfrm>
            <a:off x="681038" y="1467088"/>
            <a:ext cx="972979" cy="1556861"/>
          </a:xfrm>
          <a:prstGeom prst="rect">
            <a:avLst/>
          </a:prstGeom>
        </p:spPr>
      </p:pic>
      <p:sp>
        <p:nvSpPr>
          <p:cNvPr id="5" name="Text 1"/>
          <p:cNvSpPr/>
          <p:nvPr/>
        </p:nvSpPr>
        <p:spPr>
          <a:xfrm>
            <a:off x="1945838" y="1661636"/>
            <a:ext cx="2560677" cy="320040"/>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Define Project Scope</a:t>
            </a:r>
            <a:endParaRPr lang="en-US" sz="2000" dirty="0"/>
          </a:p>
        </p:txBody>
      </p:sp>
      <p:sp>
        <p:nvSpPr>
          <p:cNvPr id="6" name="Text 2"/>
          <p:cNvSpPr/>
          <p:nvPr/>
        </p:nvSpPr>
        <p:spPr>
          <a:xfrm>
            <a:off x="1945838" y="2098358"/>
            <a:ext cx="6517124" cy="622935"/>
          </a:xfrm>
          <a:prstGeom prst="rect">
            <a:avLst/>
          </a:prstGeom>
          <a:noFill/>
          <a:ln/>
        </p:spPr>
        <p:txBody>
          <a:bodyPr wrap="squar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Outline tasks and activities required for the Customer Service App, including core features and AI integration</a:t>
            </a:r>
            <a:endParaRPr lang="en-US" sz="1500" dirty="0"/>
          </a:p>
        </p:txBody>
      </p:sp>
      <p:pic>
        <p:nvPicPr>
          <p:cNvPr id="7" name="Image 2" descr="preencoded.png"/>
          <p:cNvPicPr>
            <a:picLocks noChangeAspect="1"/>
          </p:cNvPicPr>
          <p:nvPr/>
        </p:nvPicPr>
        <p:blipFill>
          <a:blip r:embed="rId5"/>
          <a:stretch>
            <a:fillRect/>
          </a:stretch>
        </p:blipFill>
        <p:spPr>
          <a:xfrm>
            <a:off x="681038" y="3023949"/>
            <a:ext cx="972979" cy="1556861"/>
          </a:xfrm>
          <a:prstGeom prst="rect">
            <a:avLst/>
          </a:prstGeom>
        </p:spPr>
      </p:pic>
      <p:sp>
        <p:nvSpPr>
          <p:cNvPr id="8" name="Text 3"/>
          <p:cNvSpPr/>
          <p:nvPr/>
        </p:nvSpPr>
        <p:spPr>
          <a:xfrm>
            <a:off x="1945838" y="3218498"/>
            <a:ext cx="2560677" cy="320040"/>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Task Breakdown</a:t>
            </a:r>
            <a:endParaRPr lang="en-US" sz="2000" dirty="0"/>
          </a:p>
        </p:txBody>
      </p:sp>
      <p:sp>
        <p:nvSpPr>
          <p:cNvPr id="9" name="Text 4"/>
          <p:cNvSpPr/>
          <p:nvPr/>
        </p:nvSpPr>
        <p:spPr>
          <a:xfrm>
            <a:off x="1945838" y="3655219"/>
            <a:ext cx="6517124" cy="622935"/>
          </a:xfrm>
          <a:prstGeom prst="rect">
            <a:avLst/>
          </a:prstGeom>
          <a:noFill/>
          <a:ln/>
        </p:spPr>
        <p:txBody>
          <a:bodyPr wrap="squar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Break down the project into specific tasks and subtasks, adhering to SMART criteria</a:t>
            </a:r>
            <a:endParaRPr lang="en-US" sz="1500" dirty="0"/>
          </a:p>
        </p:txBody>
      </p:sp>
      <p:pic>
        <p:nvPicPr>
          <p:cNvPr id="10" name="Image 3" descr="preencoded.png"/>
          <p:cNvPicPr>
            <a:picLocks noChangeAspect="1"/>
          </p:cNvPicPr>
          <p:nvPr/>
        </p:nvPicPr>
        <p:blipFill>
          <a:blip r:embed="rId6"/>
          <a:stretch>
            <a:fillRect/>
          </a:stretch>
        </p:blipFill>
        <p:spPr>
          <a:xfrm>
            <a:off x="681038" y="4580811"/>
            <a:ext cx="972979" cy="1556861"/>
          </a:xfrm>
          <a:prstGeom prst="rect">
            <a:avLst/>
          </a:prstGeom>
        </p:spPr>
      </p:pic>
      <p:sp>
        <p:nvSpPr>
          <p:cNvPr id="11" name="Text 5"/>
          <p:cNvSpPr/>
          <p:nvPr/>
        </p:nvSpPr>
        <p:spPr>
          <a:xfrm>
            <a:off x="1945838" y="4775359"/>
            <a:ext cx="3083838" cy="320040"/>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GitHub Projects Integration</a:t>
            </a:r>
            <a:endParaRPr lang="en-US" sz="2000" dirty="0"/>
          </a:p>
        </p:txBody>
      </p:sp>
      <p:sp>
        <p:nvSpPr>
          <p:cNvPr id="12" name="Text 6"/>
          <p:cNvSpPr/>
          <p:nvPr/>
        </p:nvSpPr>
        <p:spPr>
          <a:xfrm>
            <a:off x="1945838" y="5212080"/>
            <a:ext cx="6517124" cy="622935"/>
          </a:xfrm>
          <a:prstGeom prst="rect">
            <a:avLst/>
          </a:prstGeom>
          <a:noFill/>
          <a:ln/>
        </p:spPr>
        <p:txBody>
          <a:bodyPr wrap="squar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Utilize Kanban boards, issue tracking, and milestones for efficient project management</a:t>
            </a:r>
            <a:endParaRPr lang="en-US" sz="1500" dirty="0"/>
          </a:p>
        </p:txBody>
      </p:sp>
      <p:pic>
        <p:nvPicPr>
          <p:cNvPr id="13" name="Image 4" descr="preencoded.png"/>
          <p:cNvPicPr>
            <a:picLocks noChangeAspect="1"/>
          </p:cNvPicPr>
          <p:nvPr/>
        </p:nvPicPr>
        <p:blipFill>
          <a:blip r:embed="rId7"/>
          <a:stretch>
            <a:fillRect/>
          </a:stretch>
        </p:blipFill>
        <p:spPr>
          <a:xfrm>
            <a:off x="681038" y="6137672"/>
            <a:ext cx="972979" cy="1556861"/>
          </a:xfrm>
          <a:prstGeom prst="rect">
            <a:avLst/>
          </a:prstGeom>
        </p:spPr>
      </p:pic>
      <p:sp>
        <p:nvSpPr>
          <p:cNvPr id="14" name="Text 7"/>
          <p:cNvSpPr/>
          <p:nvPr/>
        </p:nvSpPr>
        <p:spPr>
          <a:xfrm>
            <a:off x="1945838" y="6332220"/>
            <a:ext cx="2934176" cy="320040"/>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Regular Progress Reviews</a:t>
            </a:r>
            <a:endParaRPr lang="en-US" sz="2000" dirty="0"/>
          </a:p>
        </p:txBody>
      </p:sp>
      <p:sp>
        <p:nvSpPr>
          <p:cNvPr id="15" name="Text 8"/>
          <p:cNvSpPr/>
          <p:nvPr/>
        </p:nvSpPr>
        <p:spPr>
          <a:xfrm>
            <a:off x="1945838" y="6768941"/>
            <a:ext cx="6517124" cy="622935"/>
          </a:xfrm>
          <a:prstGeom prst="rect">
            <a:avLst/>
          </a:prstGeom>
          <a:noFill/>
          <a:ln/>
        </p:spPr>
        <p:txBody>
          <a:bodyPr wrap="squar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Hold weekly team meetings to discuss progress and make necessary adjustments</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663178"/>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Key Takeaways and Next Steps</a:t>
            </a:r>
            <a:endParaRPr lang="en-US" sz="4450" dirty="0"/>
          </a:p>
        </p:txBody>
      </p:sp>
      <p:sp>
        <p:nvSpPr>
          <p:cNvPr id="4" name="Shape 1"/>
          <p:cNvSpPr/>
          <p:nvPr/>
        </p:nvSpPr>
        <p:spPr>
          <a:xfrm>
            <a:off x="6244709" y="2657237"/>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5" name="Text 2"/>
          <p:cNvSpPr/>
          <p:nvPr/>
        </p:nvSpPr>
        <p:spPr>
          <a:xfrm>
            <a:off x="6427827" y="2729865"/>
            <a:ext cx="1210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1</a:t>
            </a:r>
            <a:endParaRPr lang="en-US" sz="2650" dirty="0"/>
          </a:p>
        </p:txBody>
      </p:sp>
      <p:sp>
        <p:nvSpPr>
          <p:cNvPr id="6" name="Text 3"/>
          <p:cNvSpPr/>
          <p:nvPr/>
        </p:nvSpPr>
        <p:spPr>
          <a:xfrm>
            <a:off x="6948726" y="2657237"/>
            <a:ext cx="2960132"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Enhance AI Capabilities</a:t>
            </a:r>
            <a:endParaRPr lang="en-US" sz="2200" dirty="0"/>
          </a:p>
        </p:txBody>
      </p:sp>
      <p:sp>
        <p:nvSpPr>
          <p:cNvPr id="7" name="Text 4"/>
          <p:cNvSpPr/>
          <p:nvPr/>
        </p:nvSpPr>
        <p:spPr>
          <a:xfrm>
            <a:off x="6948726" y="3143369"/>
            <a:ext cx="3001447"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Develop advanced features like predictive insights and self-learning models to align with market leaders</a:t>
            </a:r>
            <a:endParaRPr lang="en-US" sz="1700" dirty="0"/>
          </a:p>
        </p:txBody>
      </p:sp>
      <p:sp>
        <p:nvSpPr>
          <p:cNvPr id="8" name="Shape 5"/>
          <p:cNvSpPr/>
          <p:nvPr/>
        </p:nvSpPr>
        <p:spPr>
          <a:xfrm>
            <a:off x="10166747" y="2657237"/>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9" name="Text 6"/>
          <p:cNvSpPr/>
          <p:nvPr/>
        </p:nvSpPr>
        <p:spPr>
          <a:xfrm>
            <a:off x="10314623" y="2729865"/>
            <a:ext cx="191572"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2</a:t>
            </a:r>
            <a:endParaRPr lang="en-US" sz="2650" dirty="0"/>
          </a:p>
        </p:txBody>
      </p:sp>
      <p:sp>
        <p:nvSpPr>
          <p:cNvPr id="10" name="Text 7"/>
          <p:cNvSpPr/>
          <p:nvPr/>
        </p:nvSpPr>
        <p:spPr>
          <a:xfrm>
            <a:off x="10870763" y="2657237"/>
            <a:ext cx="3001447" cy="712470"/>
          </a:xfrm>
          <a:prstGeom prst="rect">
            <a:avLst/>
          </a:prstGeom>
          <a:noFill/>
          <a:ln/>
        </p:spPr>
        <p:txBody>
          <a:bodyPr wrap="squar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Flexible Pricing Strategy</a:t>
            </a:r>
            <a:endParaRPr lang="en-US" sz="2200" dirty="0"/>
          </a:p>
        </p:txBody>
      </p:sp>
      <p:sp>
        <p:nvSpPr>
          <p:cNvPr id="11" name="Text 8"/>
          <p:cNvSpPr/>
          <p:nvPr/>
        </p:nvSpPr>
        <p:spPr>
          <a:xfrm>
            <a:off x="10870763" y="3499604"/>
            <a:ext cx="3001447"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Introduce tiered pricing models catering to both SMBs and enterprise clients</a:t>
            </a:r>
            <a:endParaRPr lang="en-US" sz="1700" dirty="0"/>
          </a:p>
        </p:txBody>
      </p:sp>
      <p:sp>
        <p:nvSpPr>
          <p:cNvPr id="12" name="Shape 9"/>
          <p:cNvSpPr/>
          <p:nvPr/>
        </p:nvSpPr>
        <p:spPr>
          <a:xfrm>
            <a:off x="6244709" y="5346740"/>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13" name="Text 10"/>
          <p:cNvSpPr/>
          <p:nvPr/>
        </p:nvSpPr>
        <p:spPr>
          <a:xfrm>
            <a:off x="6396037" y="5419368"/>
            <a:ext cx="184666"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3</a:t>
            </a:r>
            <a:endParaRPr lang="en-US" sz="2650" dirty="0"/>
          </a:p>
        </p:txBody>
      </p:sp>
      <p:sp>
        <p:nvSpPr>
          <p:cNvPr id="14" name="Text 11"/>
          <p:cNvSpPr/>
          <p:nvPr/>
        </p:nvSpPr>
        <p:spPr>
          <a:xfrm>
            <a:off x="6948726" y="5346740"/>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Target Niche Markets</a:t>
            </a:r>
            <a:endParaRPr lang="en-US" sz="2200" dirty="0"/>
          </a:p>
        </p:txBody>
      </p:sp>
      <p:sp>
        <p:nvSpPr>
          <p:cNvPr id="15" name="Text 12"/>
          <p:cNvSpPr/>
          <p:nvPr/>
        </p:nvSpPr>
        <p:spPr>
          <a:xfrm>
            <a:off x="6948726" y="5832872"/>
            <a:ext cx="3001447"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Explore specialized industries such as healthcare and food delivery for market differentiation</a:t>
            </a:r>
            <a:endParaRPr lang="en-US" sz="1700" dirty="0"/>
          </a:p>
        </p:txBody>
      </p:sp>
      <p:sp>
        <p:nvSpPr>
          <p:cNvPr id="16" name="Shape 13"/>
          <p:cNvSpPr/>
          <p:nvPr/>
        </p:nvSpPr>
        <p:spPr>
          <a:xfrm>
            <a:off x="10166747" y="5346740"/>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17" name="Text 14"/>
          <p:cNvSpPr/>
          <p:nvPr/>
        </p:nvSpPr>
        <p:spPr>
          <a:xfrm>
            <a:off x="10307003" y="5419368"/>
            <a:ext cx="206931"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4</a:t>
            </a:r>
            <a:endParaRPr lang="en-US" sz="2650" dirty="0"/>
          </a:p>
        </p:txBody>
      </p:sp>
      <p:sp>
        <p:nvSpPr>
          <p:cNvPr id="18" name="Text 15"/>
          <p:cNvSpPr/>
          <p:nvPr/>
        </p:nvSpPr>
        <p:spPr>
          <a:xfrm>
            <a:off x="10870763" y="5346740"/>
            <a:ext cx="2887147"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Strengthen Integration</a:t>
            </a:r>
            <a:endParaRPr lang="en-US" sz="2200" dirty="0"/>
          </a:p>
        </p:txBody>
      </p:sp>
      <p:sp>
        <p:nvSpPr>
          <p:cNvPr id="19" name="Text 16"/>
          <p:cNvSpPr/>
          <p:nvPr/>
        </p:nvSpPr>
        <p:spPr>
          <a:xfrm>
            <a:off x="10870763" y="5832872"/>
            <a:ext cx="3001447"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Form partnerships with CRM providers and enterprise tool vendors for better compatibility</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TotalTime>
  <Words>1065</Words>
  <Application>Microsoft Office PowerPoint</Application>
  <PresentationFormat>Custom</PresentationFormat>
  <Paragraphs>162</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Barlow Bold</vt:lpstr>
      <vt:lpstr>Montserrat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Shoval Benjer</cp:lastModifiedBy>
  <cp:revision>2</cp:revision>
  <dcterms:created xsi:type="dcterms:W3CDTF">2024-12-21T15:12:07Z</dcterms:created>
  <dcterms:modified xsi:type="dcterms:W3CDTF">2024-12-21T15:40:35Z</dcterms:modified>
</cp:coreProperties>
</file>